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9" r:id="rId5"/>
    <p:sldId id="268" r:id="rId7"/>
    <p:sldId id="269" r:id="rId8"/>
    <p:sldId id="261" r:id="rId9"/>
    <p:sldId id="262" r:id="rId10"/>
    <p:sldId id="270" r:id="rId11"/>
    <p:sldId id="263" r:id="rId12"/>
    <p:sldId id="264" r:id="rId13"/>
    <p:sldId id="267" r:id="rId14"/>
  </p:sldIdLst>
  <p:sldSz cx="9144000" cy="6858000" type="screen4x3"/>
  <p:notesSz cx="6797675" cy="992632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2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266"/>
    <a:srgbClr val="FFFFCC"/>
    <a:srgbClr val="FFFF99"/>
    <a:srgbClr val="00DA63"/>
    <a:srgbClr val="00EE6C"/>
    <a:srgbClr val="CCFF99"/>
    <a:srgbClr val="FF99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 autoAdjust="0"/>
    <p:restoredTop sz="94692" autoAdjust="0"/>
  </p:normalViewPr>
  <p:slideViewPr>
    <p:cSldViewPr>
      <p:cViewPr>
        <p:scale>
          <a:sx n="107" d="100"/>
          <a:sy n="107" d="100"/>
        </p:scale>
        <p:origin x="-96" y="36"/>
      </p:cViewPr>
      <p:guideLst>
        <p:guide orient="horz" pos="2166"/>
        <p:guide pos="2898"/>
      </p:guideLst>
    </p:cSldViewPr>
  </p:slideViewPr>
  <p:outlineViewPr>
    <p:cViewPr>
      <p:scale>
        <a:sx n="33" d="100"/>
        <a:sy n="33" d="100"/>
      </p:scale>
      <p:origin x="42" y="576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1056308933606"/>
          <c:y val="0.0464514435695538"/>
          <c:w val="0.723456790123457"/>
          <c:h val="0.7358729221347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 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0308641975308642"/>
                  <c:y val="0.0083333333333333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231482696607369"/>
                  <c:y val="-0.0083333333333333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Всего доходов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894.7</c:v>
                </c:pt>
                <c:pt idx="1">
                  <c:v>2536.2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 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00308641975308642"/>
                  <c:y val="0.0055555555555555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0462962962962963"/>
                  <c:y val="-0.010987970253718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Всего доходов</c:v>
                </c:pt>
              </c:strCache>
            </c:str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1369.3</c:v>
                </c:pt>
                <c:pt idx="1">
                  <c:v>2769.5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 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0169753086419753"/>
                  <c:y val="-0.033333333333333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432098765432099"/>
                  <c:y val="-0.0055555555555555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Всего доходов</c:v>
                </c:pt>
              </c:strCache>
            </c:strRef>
          </c:cat>
          <c:val>
            <c:numRef>
              <c:f>Лист1!$D$2:$D$3</c:f>
              <c:numCache>
                <c:formatCode>#\ ##0.0</c:formatCode>
                <c:ptCount val="2"/>
                <c:pt idx="0">
                  <c:v>1245</c:v>
                </c:pt>
                <c:pt idx="1">
                  <c:v>2219.6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2026 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0447530864197531"/>
                  <c:y val="-0.0055557742782152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648148148148149"/>
                  <c:y val="-0.0361111111111111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ru-RU" sz="1800" b="1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2536,2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Всего доходов</c:v>
                </c:pt>
              </c:strCache>
            </c:strRef>
          </c:cat>
          <c:val>
            <c:numRef>
              <c:f>Лист1!$E$2:$E$3</c:f>
              <c:numCache>
                <c:formatCode>#\ ##0.0</c:formatCode>
                <c:ptCount val="2"/>
                <c:pt idx="0">
                  <c:v>1403.05</c:v>
                </c:pt>
                <c:pt idx="1">
                  <c:v>4230.4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2"/>
        <c:axId val="39610368"/>
        <c:axId val="35457280"/>
      </c:barChart>
      <c:catAx>
        <c:axId val="396103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1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</a:p>
        </c:txPr>
        <c:crossAx val="35457280"/>
        <c:crosses val="autoZero"/>
        <c:auto val="1"/>
        <c:lblAlgn val="ctr"/>
        <c:lblOffset val="100"/>
        <c:noMultiLvlLbl val="0"/>
      </c:catAx>
      <c:valAx>
        <c:axId val="35457280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9610368"/>
        <c:crosses val="autoZero"/>
        <c:crossBetween val="between"/>
      </c:valAx>
      <c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71604938271605"/>
          <c:y val="0.340208333333333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ru-RU" sz="1800" b="1" i="0" u="none" strike="noStrike" kern="1200" baseline="0">
              <a:solidFill>
                <a:schemeClr val="accent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bbbc3360-4544-49fe-8681-69f3fb52193e}"/>
      </c:ext>
    </c:extLst>
  </c:chart>
  <c:txPr>
    <a:bodyPr/>
    <a:lstStyle/>
    <a:p>
      <a:pPr>
        <a:defRPr lang="ru-RU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ru-RU" sz="216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Общий</a:t>
            </a:r>
            <a:r>
              <a:rPr lang="ru-RU" baseline="0" dirty="0" smtClean="0"/>
              <a:t> объем доходов 4230,566 </a:t>
            </a:r>
            <a:r>
              <a:rPr lang="ru-RU" baseline="0" dirty="0" err="1" smtClean="0"/>
              <a:t>тыс.руб</a:t>
            </a:r>
            <a:r>
              <a:rPr lang="ru-RU" baseline="0" dirty="0" smtClean="0"/>
              <a:t>.</a:t>
            </a:r>
            <a:endParaRPr lang="ru-RU" dirty="0"/>
          </a:p>
        </c:rich>
      </c:tx>
      <c:layout>
        <c:manualLayout>
          <c:xMode val="edge"/>
          <c:yMode val="edge"/>
          <c:x val="0.229389776530282"/>
          <c:y val="0.00357505322231464"/>
        </c:manualLayout>
      </c:layout>
      <c:overlay val="0"/>
    </c:title>
    <c:autoTitleDeleted val="0"/>
    <c:view3D>
      <c:rotX val="3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647557365998373"/>
          <c:w val="1"/>
          <c:h val="0.32273366022393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4230,5</c:v>
                </c:pt>
              </c:strCache>
            </c:strRef>
          </c:tx>
          <c:explosion val="59"/>
          <c:dPt>
            <c:idx val="0"/>
            <c:bubble3D val="0"/>
          </c:dPt>
          <c:dPt>
            <c:idx val="1"/>
            <c:bubble3D val="0"/>
            <c:spPr>
              <a:solidFill>
                <a:srgbClr val="FF0000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rgbClr val="CCFF99"/>
              </a:solidFill>
            </c:spPr>
          </c:dPt>
          <c:dPt>
            <c:idx val="4"/>
            <c:bubble3D val="0"/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6"/>
            <c:bubble3D val="0"/>
          </c:dPt>
          <c:dPt>
            <c:idx val="7"/>
            <c:bubble3D val="0"/>
            <c:spPr>
              <a:solidFill>
                <a:srgbClr val="FFFF00"/>
              </a:solidFill>
            </c:spPr>
          </c:dPt>
          <c:dPt>
            <c:idx val="8"/>
            <c:bubble3D val="0"/>
            <c:spPr>
              <a:solidFill>
                <a:srgbClr val="00FFCC"/>
              </a:solidFill>
            </c:spPr>
          </c:dPt>
          <c:dPt>
            <c:idx val="9"/>
            <c:bubble3D val="0"/>
          </c:dPt>
          <c:dPt>
            <c:idx val="10"/>
            <c:bubble3D val="0"/>
          </c:dPt>
          <c:dLbls>
            <c:dLbl>
              <c:idx val="0"/>
              <c:layout>
                <c:manualLayout>
                  <c:x val="0.012360668789809"/>
                  <c:y val="0.0253003044706744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ru-RU" sz="1800" b="0" i="0" u="none" strike="noStrike" kern="1200" baseline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dirty="0" smtClean="0"/>
                      <a:t>22,6 %</a:t>
                    </a:r>
                    <a:endParaRPr lang="en-US" sz="1600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323610623807982"/>
                  <c:y val="0.023412376102355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ru-RU" sz="1800" b="0" i="0" u="none" strike="noStrike" kern="1200" baseline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dirty="0" smtClean="0"/>
                      <a:t>0,2</a:t>
                    </a:r>
                    <a:r>
                      <a:rPr lang="en-US" sz="1400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layout>
                <c:manualLayout>
                  <c:x val="-0.0160814530929504"/>
                  <c:y val="0.0114679450031078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ru-RU" sz="1800" b="0" i="0" u="none" strike="noStrike" kern="1200" baseline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dirty="0" smtClean="0"/>
                      <a:t>29,5</a:t>
                    </a:r>
                    <a:r>
                      <a:rPr lang="en-US" sz="1400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delete val="1"/>
            </c:dLbl>
            <c:dLbl>
              <c:idx val="8"/>
              <c:layout>
                <c:manualLayout>
                  <c:x val="0.0470100579365936"/>
                  <c:y val="-0.00332132766029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ru-RU" sz="1800" b="0" i="0" u="none" strike="noStrike" kern="1200" baseline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dirty="0" smtClean="0"/>
                      <a:t>2,1%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ru-RU" sz="1800" b="0" i="0" u="none" strike="noStrike" kern="1200" baseline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0,0</a:t>
                    </a:r>
                  </a:p>
                  <a:p>
                    <a:pPr defTabSz="914400">
                      <a:defRPr lang="ru-RU" sz="1800" b="0" i="0" u="none" strike="noStrike" kern="1200" baseline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p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@" sourceLinked="0"/>
            <c:spPr>
              <a:solidFill>
                <a:schemeClr val="lt1"/>
              </a:solidFill>
              <a:ln w="15875" cap="flat" cmpd="sng" algn="ctr">
                <a:solidFill>
                  <a:schemeClr val="dk1">
                    <a:shade val="75000"/>
                    <a:lumMod val="80000"/>
                  </a:schemeClr>
                </a:solidFill>
                <a:prstDash val="solid"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8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Лист1!$A$2:$A$12</c:f>
              <c:strCache>
                <c:ptCount val="11"/>
                <c:pt idx="0">
                  <c:v>НДФЛ</c:v>
                </c:pt>
                <c:pt idx="1">
                  <c:v>налог на совокупный доход</c:v>
                </c:pt>
                <c:pt idx="2">
                  <c:v>налог на имущество</c:v>
                </c:pt>
                <c:pt idx="3">
                  <c:v>земельный налог</c:v>
                </c:pt>
                <c:pt idx="4">
                  <c:v>Государственная пошлина</c:v>
                </c:pt>
                <c:pt idx="5">
                  <c:v>Доходы от  использования имущества</c:v>
                </c:pt>
                <c:pt idx="6">
                  <c:v>Доходы от уплаты акцизов</c:v>
                </c:pt>
                <c:pt idx="7">
                  <c:v>Штрафы, санкции, возмещение ущерба</c:v>
                </c:pt>
                <c:pt idx="8">
                  <c:v>Доходы от оказания платных услуг</c:v>
                </c:pt>
                <c:pt idx="9">
                  <c:v>Задолженность и перерасчеты по отмененным налогам </c:v>
                </c:pt>
              </c:strCache>
            </c:strRef>
          </c:cat>
          <c:val>
            <c:numRef>
              <c:f>Лист1!$B$2:$B$12</c:f>
              <c:numCache>
                <c:formatCode>#\ ##0.0</c:formatCode>
                <c:ptCount val="11"/>
                <c:pt idx="0">
                  <c:v>438.5</c:v>
                </c:pt>
                <c:pt idx="1">
                  <c:v>384.074</c:v>
                </c:pt>
                <c:pt idx="2">
                  <c:v>1.142</c:v>
                </c:pt>
                <c:pt idx="3">
                  <c:v>232.963</c:v>
                </c:pt>
                <c:pt idx="4">
                  <c:v>1.3</c:v>
                </c:pt>
                <c:pt idx="5">
                  <c:v>50.031</c:v>
                </c:pt>
                <c:pt idx="6">
                  <c:v>259.429</c:v>
                </c:pt>
                <c:pt idx="7">
                  <c:v>16.996</c:v>
                </c:pt>
                <c:pt idx="8">
                  <c:v>18.765</c:v>
                </c:pt>
                <c:pt idx="9">
                  <c:v>-0.198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100%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Pt>
            <c:idx val="9"/>
            <c:bubble3D val="0"/>
          </c:dPt>
          <c:dPt>
            <c:idx val="10"/>
            <c:bubble3D val="0"/>
          </c:dPt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Лист1!$A$2:$A$12</c:f>
              <c:strCache>
                <c:ptCount val="11"/>
                <c:pt idx="0">
                  <c:v>НДФЛ</c:v>
                </c:pt>
                <c:pt idx="1">
                  <c:v>налог на совокупный доход</c:v>
                </c:pt>
                <c:pt idx="2">
                  <c:v>налог на имущество</c:v>
                </c:pt>
                <c:pt idx="3">
                  <c:v>земельный налог</c:v>
                </c:pt>
                <c:pt idx="4">
                  <c:v>Государственная пошлина</c:v>
                </c:pt>
                <c:pt idx="5">
                  <c:v>Доходы от  использования имущества</c:v>
                </c:pt>
                <c:pt idx="6">
                  <c:v>Доходы от уплаты акцизов</c:v>
                </c:pt>
                <c:pt idx="7">
                  <c:v>Штрафы, санкции, возмещение ущерба</c:v>
                </c:pt>
                <c:pt idx="8">
                  <c:v>Доходы от оказания платных услуг</c:v>
                </c:pt>
                <c:pt idx="9">
                  <c:v>Задолженность и перерасчеты по отмененным налогам </c:v>
                </c:pt>
              </c:strCache>
            </c:strRef>
          </c:cat>
          <c:val>
            <c:numRef>
              <c:f>Лист1!$C$2:$C$12</c:f>
              <c:numCache>
                <c:formatCode>0.0</c:formatCode>
                <c:ptCount val="11"/>
                <c:pt idx="0">
                  <c:v>22.6</c:v>
                </c:pt>
                <c:pt idx="1">
                  <c:v>19.1</c:v>
                </c:pt>
                <c:pt idx="2">
                  <c:v>0.6</c:v>
                </c:pt>
                <c:pt idx="3">
                  <c:v>23.3</c:v>
                </c:pt>
                <c:pt idx="4">
                  <c:v>0.2</c:v>
                </c:pt>
                <c:pt idx="5">
                  <c:v>4.5</c:v>
                </c:pt>
                <c:pt idx="6">
                  <c:v>29.5</c:v>
                </c:pt>
                <c:pt idx="7">
                  <c:v>0.2</c:v>
                </c:pt>
                <c:pt idx="8" c:formatCode="General">
                  <c:v>0.4</c:v>
                </c:pt>
                <c:pt idx="9" c:formatCode="General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</c:dLbls>
      </c:pie3DChart>
      <c:spPr>
        <a:blipFill>
          <a:blip xmlns:r="http://schemas.openxmlformats.org/officeDocument/2006/relationships" r:embed="rId3"/>
          <a:tile tx="0" ty="0" sx="100000" sy="100000" flip="none" algn="tl"/>
        </a:blipFill>
        <a:ln w="25400">
          <a:noFill/>
        </a:ln>
      </c:spPr>
    </c:plotArea>
    <c:legend>
      <c:legendPos val="t"/>
      <c:legendEntry>
        <c:idx val="7"/>
        <c:delete val="1"/>
      </c:legendEntry>
      <c:legendEntry>
        <c:idx val="8"/>
        <c:delete val="1"/>
      </c:legendEntry>
      <c:legendEntry>
        <c:idx val="9"/>
        <c:delete val="1"/>
      </c:legendEntry>
      <c:layout>
        <c:manualLayout>
          <c:xMode val="edge"/>
          <c:yMode val="edge"/>
          <c:x val="0.205085645399259"/>
          <c:y val="0.0818687187910052"/>
          <c:w val="0.704089297923639"/>
          <c:h val="0.53721133087314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ru-RU"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a4d9407d-d794-43cc-8234-10caa935b90f}"/>
      </c:ext>
    </c:extLst>
  </c:chart>
  <c:txPr>
    <a:bodyPr/>
    <a:lstStyle/>
    <a:p>
      <a:pPr>
        <a:defRPr lang="ru-RU" sz="1800"/>
      </a:pPr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222841240665571"/>
          <c:y val="0.0661384846128208"/>
          <c:w val="0.603484043838311"/>
          <c:h val="0.90691620684121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delete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Иные 
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478</c:v>
                </c:pt>
                <c:pt idx="1" c:formatCode="General">
                  <c:v>47.5</c:v>
                </c:pt>
                <c:pt idx="2">
                  <c:v>2301.37</c:v>
                </c:pt>
                <c:pt idx="3" c:formatCode="General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</c:pie3DChart>
      <c:spPr>
        <a:solidFill>
          <a:schemeClr val="accent1">
            <a:lumMod val="50000"/>
          </a:schemeClr>
        </a:solidFill>
      </c:spPr>
    </c:plotArea>
    <c:legend>
      <c:legendPos val="r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1800" b="1" i="1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1800" b="1" i="1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ru-RU" sz="1800" b="1" i="1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67260760905554"/>
          <c:y val="0.0474828470193367"/>
          <c:w val="0.327392390944461"/>
          <c:h val="0.894978703934926"/>
        </c:manualLayout>
      </c:layout>
      <c:overlay val="0"/>
      <c:spPr>
        <a:effectLst>
          <a:glow rad="228600">
            <a:schemeClr val="accent1">
              <a:satMod val="175000"/>
              <a:alpha val="40000"/>
            </a:schemeClr>
          </a:glow>
        </a:effectLst>
      </c:spPr>
      <c:txPr>
        <a:bodyPr rot="0" spcFirstLastPara="0" vertOverflow="ellipsis" vert="horz" wrap="square" anchor="ctr" anchorCtr="1"/>
        <a:lstStyle/>
        <a:p>
          <a:pPr>
            <a:defRPr lang="ru-RU"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065b9822-4951-4925-92fd-95fecb2a1210}"/>
      </c:ext>
    </c:extLst>
  </c:chart>
  <c:txPr>
    <a:bodyPr/>
    <a:lstStyle/>
    <a:p>
      <a:pPr>
        <a:defRPr lang="ru-RU" sz="1800"/>
      </a:pPr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7145061728395"/>
          <c:y val="0.04"/>
          <c:w val="0.86587962962963"/>
          <c:h val="0.7255277777777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 г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ru-RU" sz="18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428,4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Лист1!$A$2</c:f>
              <c:strCache>
                <c:ptCount val="1"/>
                <c:pt idx="0">
                  <c:v>тыс. руб.</c:v>
                </c:pt>
              </c:strCache>
            </c:strRef>
          </c:cat>
          <c:val>
            <c:numRef>
              <c:f>Лист1!$B$2</c:f>
              <c:numCache>
                <c:formatCode>#\ ##0.0</c:formatCode>
                <c:ptCount val="1"/>
                <c:pt idx="0">
                  <c:v>428.4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00115740740740741"/>
                  <c:y val="0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ru-RU" sz="18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329,9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Лист1!$A$2</c:f>
              <c:strCache>
                <c:ptCount val="1"/>
                <c:pt idx="0">
                  <c:v>тыс. руб.</c:v>
                </c:pt>
              </c:strCache>
            </c:strRef>
          </c:cat>
          <c:val>
            <c:numRef>
              <c:f>Лист1!$C$2</c:f>
              <c:numCache>
                <c:formatCode>#\ ##0.0</c:formatCode>
                <c:ptCount val="1"/>
                <c:pt idx="0">
                  <c:v>329.9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 г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ru-RU" sz="18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448,1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Лист1!$A$2</c:f>
              <c:strCache>
                <c:ptCount val="1"/>
                <c:pt idx="0">
                  <c:v>тыс. руб.</c:v>
                </c:pt>
              </c:strCache>
            </c:strRef>
          </c:cat>
          <c:val>
            <c:numRef>
              <c:f>Лист1!$D$2</c:f>
              <c:numCache>
                <c:formatCode>#\ ##0.0</c:formatCode>
                <c:ptCount val="1"/>
                <c:pt idx="0">
                  <c:v>448.1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2026 г 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ru-RU" sz="18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1053,8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Лист1!$A$2</c:f>
              <c:strCache>
                <c:ptCount val="1"/>
                <c:pt idx="0">
                  <c:v>тыс. руб.</c:v>
                </c:pt>
              </c:strCache>
            </c:strRef>
          </c:cat>
          <c:val>
            <c:numRef>
              <c:f>Лист1!$E$2</c:f>
              <c:numCache>
                <c:formatCode>#\ ##0.0</c:formatCode>
                <c:ptCount val="1"/>
                <c:pt idx="0">
                  <c:v>1053.767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206272"/>
        <c:axId val="35461312"/>
      </c:barChart>
      <c:catAx>
        <c:axId val="412062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5461312"/>
        <c:crosses val="autoZero"/>
        <c:auto val="1"/>
        <c:lblAlgn val="ctr"/>
        <c:lblOffset val="100"/>
        <c:noMultiLvlLbl val="0"/>
      </c:catAx>
      <c:valAx>
        <c:axId val="3546131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41206272"/>
        <c:crosses val="autoZero"/>
        <c:crossBetween val="between"/>
      </c:valAx>
      <c:spPr>
        <a:solidFill>
          <a:srgbClr val="FFFFCC"/>
        </a:solidFill>
        <a:ln>
          <a:noFill/>
        </a:ln>
        <a:effectLst/>
      </c:spPr>
    </c:plotArea>
    <c:legend>
      <c:legendPos val="b"/>
      <c:layout/>
      <c:overlay val="0"/>
      <c:txPr>
        <a:bodyPr rot="0" spcFirstLastPara="0" vertOverflow="ellipsis" vert="horz" wrap="square" anchor="ctr" anchorCtr="1"/>
        <a:lstStyle/>
        <a:p>
          <a:pPr>
            <a:defRPr lang="ru-RU"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03e50203-93b7-4586-b516-211d4b4430f8}"/>
      </c:ext>
    </c:extLst>
  </c:chart>
  <c:txPr>
    <a:bodyPr/>
    <a:lstStyle/>
    <a:p>
      <a:pPr>
        <a:defRPr lang="ru-RU" sz="1800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2024г.</c:v>
                </c:pt>
                <c:pt idx="1">
                  <c:v>2025г.</c:v>
                </c:pt>
                <c:pt idx="2">
                  <c:v>2026г.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2024г.</c:v>
                </c:pt>
                <c:pt idx="1">
                  <c:v>2025г.</c:v>
                </c:pt>
                <c:pt idx="2">
                  <c:v>2026г.</c:v>
                </c:pt>
              </c:strCache>
            </c:strRef>
          </c:cat>
          <c:val>
            <c:numRef>
              <c:f>Лист1!$C$2:$C$4</c:f>
              <c:numCache>
                <c:formatCode>#\ ##0.0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2024г.</c:v>
                </c:pt>
                <c:pt idx="1">
                  <c:v>2025г.</c:v>
                </c:pt>
                <c:pt idx="2">
                  <c:v>2026г.</c:v>
                </c:pt>
              </c:strCache>
            </c:strRef>
          </c:cat>
          <c:val>
            <c:numRef>
              <c:f>Лист1!$D$2:$D$4</c:f>
              <c:numCache>
                <c:formatCode>#\ ##0.0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41180672"/>
        <c:axId val="35162368"/>
      </c:barChart>
      <c:catAx>
        <c:axId val="4118067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5162368"/>
        <c:crosses val="autoZero"/>
        <c:auto val="1"/>
        <c:lblAlgn val="ctr"/>
        <c:lblOffset val="100"/>
        <c:noMultiLvlLbl val="0"/>
      </c:catAx>
      <c:valAx>
        <c:axId val="35162368"/>
        <c:scaling>
          <c:orientation val="minMax"/>
        </c:scaling>
        <c:delete val="0"/>
        <c:axPos val="l"/>
        <c:majorGridlines/>
        <c:numFmt formatCode="#\ ##0.0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41180672"/>
        <c:crosses val="autoZero"/>
        <c:crossBetween val="between"/>
      </c:valAx>
      <c:spPr>
        <a:solidFill>
          <a:schemeClr val="accent6">
            <a:lumMod val="20000"/>
            <a:lumOff val="80000"/>
          </a:schemeClr>
        </a:solidFill>
        <a:ln>
          <a:noFill/>
        </a:ln>
        <a:effectLst/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ayout/>
      <c:overlay val="0"/>
      <c:txPr>
        <a:bodyPr rot="0" spcFirstLastPara="0" vertOverflow="ellipsis" vert="horz" wrap="square" anchor="ctr" anchorCtr="1"/>
        <a:lstStyle/>
        <a:p>
          <a:pPr>
            <a:defRPr lang="ru-RU"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6947f3b4-3067-4c5e-ac5f-0fc949e6f691}"/>
      </c:ext>
    </c:extLst>
  </c:chart>
  <c:txPr>
    <a:bodyPr/>
    <a:lstStyle/>
    <a:p>
      <a:pPr>
        <a:defRPr lang="ru-RU" sz="1800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2024г.</c:v>
                </c:pt>
                <c:pt idx="1">
                  <c:v>2025г.</c:v>
                </c:pt>
                <c:pt idx="2">
                  <c:v>2026г.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2418.1</c:v>
                </c:pt>
                <c:pt idx="1">
                  <c:v>2849.2</c:v>
                </c:pt>
                <c:pt idx="2">
                  <c:v>3191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2024г.</c:v>
                </c:pt>
                <c:pt idx="1">
                  <c:v>2025г.</c:v>
                </c:pt>
                <c:pt idx="2">
                  <c:v>2026г.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1185.6</c:v>
                </c:pt>
                <c:pt idx="1">
                  <c:v>1502.7</c:v>
                </c:pt>
                <c:pt idx="2">
                  <c:v>1548.034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206784"/>
        <c:axId val="35164672"/>
      </c:barChart>
      <c:catAx>
        <c:axId val="412067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5164672"/>
        <c:crosses val="autoZero"/>
        <c:auto val="1"/>
        <c:lblAlgn val="ctr"/>
        <c:lblOffset val="100"/>
        <c:noMultiLvlLbl val="0"/>
      </c:catAx>
      <c:valAx>
        <c:axId val="35164672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4120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ru-RU"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8e61729f-f8e6-470e-a403-a7fd44ebb4c1}"/>
      </c:ext>
    </c:extLst>
  </c:chart>
  <c:txPr>
    <a:bodyPr/>
    <a:lstStyle/>
    <a:p>
      <a:pPr>
        <a:defRPr lang="ru-RU" sz="1800"/>
      </a:pPr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8360F0-13B0-4562-9170-9E3E499123EA}" type="doc">
      <dgm:prSet loTypeId="urn:microsoft.com/office/officeart/2005/8/layout/chevron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258ED272-3CD2-4C12-87DA-E07FEB250EB1}">
      <dgm:prSet phldrT="[Текст]" custT="1"/>
      <dgm:spPr/>
      <dgm:t>
        <a:bodyPr/>
        <a:lstStyle/>
        <a:p>
          <a:r>
            <a: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направления бюджетной политики</a:t>
          </a:r>
          <a:endParaRPr lang="ru-RU" sz="28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F70628-794D-472D-A2AE-74BD3496291B}" cxnId="{2975CB99-46F0-4FC8-986B-785E1A62DFCA}" type="parTrans">
      <dgm:prSet/>
      <dgm:spPr/>
      <dgm:t>
        <a:bodyPr/>
        <a:lstStyle/>
        <a:p>
          <a:endParaRPr lang="ru-RU"/>
        </a:p>
      </dgm:t>
    </dgm:pt>
    <dgm:pt modelId="{E3984BE5-749D-4CC0-990C-9F74C0DF07D4}" cxnId="{2975CB99-46F0-4FC8-986B-785E1A62DFCA}" type="sibTrans">
      <dgm:prSet/>
      <dgm:spPr/>
      <dgm:t>
        <a:bodyPr/>
        <a:lstStyle/>
        <a:p>
          <a:endParaRPr lang="ru-RU"/>
        </a:p>
      </dgm:t>
    </dgm:pt>
    <dgm:pt modelId="{C1D03200-F847-4C85-BDE1-75313FF1AC7C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r>
            <a:rPr lang="ru-RU" sz="1200" b="1" i="1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Times New Roman" panose="02020603050405020304" pitchFamily="18" charset="0"/>
            </a:rPr>
            <a:t>обеспечение долгосрочной сбалансированности и финансовой устойчивости бюджетной системы муниципального образования при безусловном исполнении всех принятых на себя обязательств</a:t>
          </a:r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</dgm:t>
    </dgm:pt>
    <dgm:pt modelId="{AA9921B5-EE27-4001-BEF2-C9E3ED987961}" cxnId="{B7AAC202-9703-45AF-8704-6E9DB544182E}" type="parTrans">
      <dgm:prSet/>
      <dgm:spPr/>
      <dgm:t>
        <a:bodyPr/>
        <a:lstStyle/>
        <a:p>
          <a:endParaRPr lang="ru-RU"/>
        </a:p>
      </dgm:t>
    </dgm:pt>
    <dgm:pt modelId="{616F80F5-76C2-4BCE-A332-268420D294BD}" cxnId="{B7AAC202-9703-45AF-8704-6E9DB544182E}" type="sibTrans">
      <dgm:prSet/>
      <dgm:spPr/>
      <dgm:t>
        <a:bodyPr/>
        <a:lstStyle/>
        <a:p>
          <a:endParaRPr lang="ru-RU"/>
        </a:p>
      </dgm:t>
    </dgm:pt>
    <dgm:pt modelId="{433AB18F-C2AD-428A-AAAD-8C84C0C60C52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r>
            <a:rPr lang="ru-RU" sz="1200" b="1" i="1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  <a:t>Повышение эффективности бюджетных расходов, внедрение методов бюджетирования, ориентированного на результат во всех бюджетных учреждениях, эффективное расходование бюджетных средств, направленное на оптимальное достижение конечного результата </a:t>
          </a:r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</dgm:t>
    </dgm:pt>
    <dgm:pt modelId="{0ACD8D89-3CAE-4EC8-A600-804559065776}" cxnId="{6F824AC3-D6D4-47D9-B25F-E671013413F3}" type="parTrans">
      <dgm:prSet/>
      <dgm:spPr/>
      <dgm:t>
        <a:bodyPr/>
        <a:lstStyle/>
        <a:p>
          <a:endParaRPr lang="ru-RU"/>
        </a:p>
      </dgm:t>
    </dgm:pt>
    <dgm:pt modelId="{414660A8-6304-4783-B658-F83EA3B6279C}" cxnId="{6F824AC3-D6D4-47D9-B25F-E671013413F3}" type="sibTrans">
      <dgm:prSet/>
      <dgm:spPr/>
      <dgm:t>
        <a:bodyPr/>
        <a:lstStyle/>
        <a:p>
          <a:endParaRPr lang="ru-RU"/>
        </a:p>
      </dgm:t>
    </dgm:pt>
    <dgm:pt modelId="{F14D4812-43C9-4190-A470-D646ADD57AE2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r>
            <a:rPr lang="ru-RU" sz="1200" b="1" i="1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Times New Roman" panose="02020603050405020304" pitchFamily="18" charset="0"/>
            </a:rPr>
            <a:t>эффективное управление и распоряжение муниципальной собственностью</a:t>
          </a:r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</dgm:t>
    </dgm:pt>
    <dgm:pt modelId="{95CD8C57-AC50-459C-9515-19CAD99B9FFF}" cxnId="{78F22491-BCAF-48D8-9E6E-6AC8E3720BEA}" type="parTrans">
      <dgm:prSet/>
      <dgm:spPr/>
      <dgm:t>
        <a:bodyPr/>
        <a:lstStyle/>
        <a:p>
          <a:endParaRPr lang="ru-RU"/>
        </a:p>
      </dgm:t>
    </dgm:pt>
    <dgm:pt modelId="{3F5A155B-4AC2-4E2F-ACD9-D135D3F9B769}" cxnId="{78F22491-BCAF-48D8-9E6E-6AC8E3720BEA}" type="sibTrans">
      <dgm:prSet/>
      <dgm:spPr/>
      <dgm:t>
        <a:bodyPr/>
        <a:lstStyle/>
        <a:p>
          <a:endParaRPr lang="ru-RU"/>
        </a:p>
      </dgm:t>
    </dgm:pt>
    <dgm:pt modelId="{5EC022ED-DED7-46EC-9B9E-70E255F85E4F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r>
            <a:rPr lang="ru-RU" sz="1200" b="1" i="1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  <a:t>повышение прозрачности и открытости бюджетного процесса</a:t>
          </a:r>
          <a:r>
            <a:rPr lang="ru-RU" sz="1200" b="1" i="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  <a:t/>
          </a:r>
          <a:br>
            <a:rPr lang="ru-RU" sz="1200" b="1" i="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</a:br>
          <a:endParaRPr lang="ru-RU" sz="1200" b="1" i="1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</dgm:t>
    </dgm:pt>
    <dgm:pt modelId="{16C5CAB7-2BE6-49E2-A615-6AB3DE7DAE42}" cxnId="{351523A2-D9A7-4D3E-8770-2A86B4B837A6}" type="parTrans">
      <dgm:prSet/>
      <dgm:spPr/>
      <dgm:t>
        <a:bodyPr/>
        <a:lstStyle/>
        <a:p>
          <a:endParaRPr lang="ru-RU"/>
        </a:p>
      </dgm:t>
    </dgm:pt>
    <dgm:pt modelId="{2E9B381F-7F92-4C81-AFA5-FE9B40E02218}" cxnId="{351523A2-D9A7-4D3E-8770-2A86B4B837A6}" type="sibTrans">
      <dgm:prSet/>
      <dgm:spPr/>
      <dgm:t>
        <a:bodyPr/>
        <a:lstStyle/>
        <a:p>
          <a:endParaRPr lang="ru-RU"/>
        </a:p>
      </dgm:t>
    </dgm:pt>
    <dgm:pt modelId="{8D00A020-D5D2-4728-91D3-A03F0A57751D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</dgm:t>
    </dgm:pt>
    <dgm:pt modelId="{3DB568C0-059A-49C5-9236-5285460D9334}" cxnId="{E7295BF7-2F01-488C-976A-76A4BF937C0E}" type="parTrans">
      <dgm:prSet/>
      <dgm:spPr/>
      <dgm:t>
        <a:bodyPr/>
        <a:lstStyle/>
        <a:p>
          <a:endParaRPr lang="ru-RU"/>
        </a:p>
      </dgm:t>
    </dgm:pt>
    <dgm:pt modelId="{1E7B4009-D6B2-4CFB-9352-ED7FB925C954}" cxnId="{E7295BF7-2F01-488C-976A-76A4BF937C0E}" type="sibTrans">
      <dgm:prSet/>
      <dgm:spPr/>
      <dgm:t>
        <a:bodyPr/>
        <a:lstStyle/>
        <a:p>
          <a:endParaRPr lang="ru-RU"/>
        </a:p>
      </dgm:t>
    </dgm:pt>
    <dgm:pt modelId="{B2800724-02AD-40D6-B85F-2628CEC28853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endParaRPr lang="ru-RU" sz="16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</dgm:t>
    </dgm:pt>
    <dgm:pt modelId="{7FD1D063-101B-4558-B9B7-311C5DEF4527}" cxnId="{4CAF409D-E947-4E00-8027-C33CB950BF1D}" type="parTrans">
      <dgm:prSet/>
      <dgm:spPr/>
      <dgm:t>
        <a:bodyPr/>
        <a:lstStyle/>
        <a:p>
          <a:endParaRPr lang="ru-RU"/>
        </a:p>
      </dgm:t>
    </dgm:pt>
    <dgm:pt modelId="{0326848C-C174-4F5E-ACA9-7EFA13729450}" cxnId="{4CAF409D-E947-4E00-8027-C33CB950BF1D}" type="sibTrans">
      <dgm:prSet/>
      <dgm:spPr/>
      <dgm:t>
        <a:bodyPr/>
        <a:lstStyle/>
        <a:p>
          <a:endParaRPr lang="ru-RU"/>
        </a:p>
      </dgm:t>
    </dgm:pt>
    <dgm:pt modelId="{E69E730E-4E1D-4E2D-96DB-24AA07AD7486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gm:spPr>
      <dgm:t>
        <a:bodyPr/>
        <a:lstStyle/>
        <a:p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</dgm:t>
    </dgm:pt>
    <dgm:pt modelId="{BC942FC6-80F4-4B28-B488-E72E419E3847}" cxnId="{330096B2-7271-4D16-AFA3-1746481309E3}" type="parTrans">
      <dgm:prSet/>
      <dgm:spPr/>
      <dgm:t>
        <a:bodyPr/>
        <a:lstStyle/>
        <a:p>
          <a:endParaRPr lang="ru-RU"/>
        </a:p>
      </dgm:t>
    </dgm:pt>
    <dgm:pt modelId="{4CBD1B74-7978-4B78-A195-110AA6160582}" cxnId="{330096B2-7271-4D16-AFA3-1746481309E3}" type="sibTrans">
      <dgm:prSet/>
      <dgm:spPr/>
      <dgm:t>
        <a:bodyPr/>
        <a:lstStyle/>
        <a:p>
          <a:endParaRPr lang="ru-RU"/>
        </a:p>
      </dgm:t>
    </dgm:pt>
    <dgm:pt modelId="{C6D03FB3-6ECB-4998-BE70-618948E4C868}" type="pres">
      <dgm:prSet presAssocID="{FE8360F0-13B0-4562-9170-9E3E499123E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1F7DEE-4B30-4AF7-A5FF-6C227A36208F}" type="pres">
      <dgm:prSet presAssocID="{258ED272-3CD2-4C12-87DA-E07FEB250EB1}" presName="composite" presStyleCnt="0"/>
      <dgm:spPr/>
      <dgm:t>
        <a:bodyPr/>
        <a:lstStyle/>
        <a:p>
          <a:endParaRPr lang="ru-RU"/>
        </a:p>
      </dgm:t>
    </dgm:pt>
    <dgm:pt modelId="{F255659B-E806-4253-B160-07D619FA4071}" type="pres">
      <dgm:prSet presAssocID="{258ED272-3CD2-4C12-87DA-E07FEB250EB1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78C53B-CEFB-4748-BA93-0B5E5AC21383}" type="pres">
      <dgm:prSet presAssocID="{258ED272-3CD2-4C12-87DA-E07FEB250EB1}" presName="descendantText" presStyleLbl="alignAcc1" presStyleIdx="0" presStyleCnt="1" custScaleY="203038" custLinFactNeighborX="6765" custLinFactNeighborY="14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157305-73A7-4EFE-9B99-1956A6D88952}" type="presOf" srcId="{258ED272-3CD2-4C12-87DA-E07FEB250EB1}" destId="{F255659B-E806-4253-B160-07D619FA4071}" srcOrd="0" destOrd="0" presId="urn:microsoft.com/office/officeart/2005/8/layout/chevron2"/>
    <dgm:cxn modelId="{78F22491-BCAF-48D8-9E6E-6AC8E3720BEA}" srcId="{258ED272-3CD2-4C12-87DA-E07FEB250EB1}" destId="{F14D4812-43C9-4190-A470-D646ADD57AE2}" srcOrd="4" destOrd="0" parTransId="{95CD8C57-AC50-459C-9515-19CAD99B9FFF}" sibTransId="{3F5A155B-4AC2-4E2F-ACD9-D135D3F9B769}"/>
    <dgm:cxn modelId="{351523A2-D9A7-4D3E-8770-2A86B4B837A6}" srcId="{258ED272-3CD2-4C12-87DA-E07FEB250EB1}" destId="{5EC022ED-DED7-46EC-9B9E-70E255F85E4F}" srcOrd="6" destOrd="0" parTransId="{16C5CAB7-2BE6-49E2-A615-6AB3DE7DAE42}" sibTransId="{2E9B381F-7F92-4C81-AFA5-FE9B40E02218}"/>
    <dgm:cxn modelId="{BCC88781-3860-4324-A31F-A9E8917A9C56}" type="presOf" srcId="{8D00A020-D5D2-4728-91D3-A03F0A57751D}" destId="{D278C53B-CEFB-4748-BA93-0B5E5AC21383}" srcOrd="0" destOrd="1" presId="urn:microsoft.com/office/officeart/2005/8/layout/chevron2"/>
    <dgm:cxn modelId="{B7AAC202-9703-45AF-8704-6E9DB544182E}" srcId="{258ED272-3CD2-4C12-87DA-E07FEB250EB1}" destId="{C1D03200-F847-4C85-BDE1-75313FF1AC7C}" srcOrd="0" destOrd="0" parTransId="{AA9921B5-EE27-4001-BEF2-C9E3ED987961}" sibTransId="{616F80F5-76C2-4BCE-A332-268420D294BD}"/>
    <dgm:cxn modelId="{2975CB99-46F0-4FC8-986B-785E1A62DFCA}" srcId="{FE8360F0-13B0-4562-9170-9E3E499123EA}" destId="{258ED272-3CD2-4C12-87DA-E07FEB250EB1}" srcOrd="0" destOrd="0" parTransId="{C8F70628-794D-472D-A2AE-74BD3496291B}" sibTransId="{E3984BE5-749D-4CC0-990C-9F74C0DF07D4}"/>
    <dgm:cxn modelId="{330096B2-7271-4D16-AFA3-1746481309E3}" srcId="{258ED272-3CD2-4C12-87DA-E07FEB250EB1}" destId="{E69E730E-4E1D-4E2D-96DB-24AA07AD7486}" srcOrd="5" destOrd="0" parTransId="{BC942FC6-80F4-4B28-B488-E72E419E3847}" sibTransId="{4CBD1B74-7978-4B78-A195-110AA6160582}"/>
    <dgm:cxn modelId="{E7295BF7-2F01-488C-976A-76A4BF937C0E}" srcId="{258ED272-3CD2-4C12-87DA-E07FEB250EB1}" destId="{8D00A020-D5D2-4728-91D3-A03F0A57751D}" srcOrd="1" destOrd="0" parTransId="{3DB568C0-059A-49C5-9236-5285460D9334}" sibTransId="{1E7B4009-D6B2-4CFB-9352-ED7FB925C954}"/>
    <dgm:cxn modelId="{13AAB19B-6777-4390-A653-2775962A5B3B}" type="presOf" srcId="{FE8360F0-13B0-4562-9170-9E3E499123EA}" destId="{C6D03FB3-6ECB-4998-BE70-618948E4C868}" srcOrd="0" destOrd="0" presId="urn:microsoft.com/office/officeart/2005/8/layout/chevron2"/>
    <dgm:cxn modelId="{516E3621-77B2-4492-941E-2E337DFAA148}" type="presOf" srcId="{E69E730E-4E1D-4E2D-96DB-24AA07AD7486}" destId="{D278C53B-CEFB-4748-BA93-0B5E5AC21383}" srcOrd="0" destOrd="5" presId="urn:microsoft.com/office/officeart/2005/8/layout/chevron2"/>
    <dgm:cxn modelId="{88BB07A7-3F34-47DE-9AF5-FD8EE67E90BA}" type="presOf" srcId="{433AB18F-C2AD-428A-AAAD-8C84C0C60C52}" destId="{D278C53B-CEFB-4748-BA93-0B5E5AC21383}" srcOrd="0" destOrd="2" presId="urn:microsoft.com/office/officeart/2005/8/layout/chevron2"/>
    <dgm:cxn modelId="{6F824AC3-D6D4-47D9-B25F-E671013413F3}" srcId="{258ED272-3CD2-4C12-87DA-E07FEB250EB1}" destId="{433AB18F-C2AD-428A-AAAD-8C84C0C60C52}" srcOrd="2" destOrd="0" parTransId="{0ACD8D89-3CAE-4EC8-A600-804559065776}" sibTransId="{414660A8-6304-4783-B658-F83EA3B6279C}"/>
    <dgm:cxn modelId="{4CAF409D-E947-4E00-8027-C33CB950BF1D}" srcId="{258ED272-3CD2-4C12-87DA-E07FEB250EB1}" destId="{B2800724-02AD-40D6-B85F-2628CEC28853}" srcOrd="3" destOrd="0" parTransId="{7FD1D063-101B-4558-B9B7-311C5DEF4527}" sibTransId="{0326848C-C174-4F5E-ACA9-7EFA13729450}"/>
    <dgm:cxn modelId="{F4F3E116-6293-4F5E-AB42-CEBCFFD1E64E}" type="presOf" srcId="{C1D03200-F847-4C85-BDE1-75313FF1AC7C}" destId="{D278C53B-CEFB-4748-BA93-0B5E5AC21383}" srcOrd="0" destOrd="0" presId="urn:microsoft.com/office/officeart/2005/8/layout/chevron2"/>
    <dgm:cxn modelId="{2DE6A863-FBE8-4447-9F3F-0D4D4CA57229}" type="presOf" srcId="{B2800724-02AD-40D6-B85F-2628CEC28853}" destId="{D278C53B-CEFB-4748-BA93-0B5E5AC21383}" srcOrd="0" destOrd="3" presId="urn:microsoft.com/office/officeart/2005/8/layout/chevron2"/>
    <dgm:cxn modelId="{1540359A-C087-451D-8FB0-483200209C1B}" type="presOf" srcId="{F14D4812-43C9-4190-A470-D646ADD57AE2}" destId="{D278C53B-CEFB-4748-BA93-0B5E5AC21383}" srcOrd="0" destOrd="4" presId="urn:microsoft.com/office/officeart/2005/8/layout/chevron2"/>
    <dgm:cxn modelId="{E33B8C88-B209-46BD-AD3C-B5BA46A274B4}" type="presOf" srcId="{5EC022ED-DED7-46EC-9B9E-70E255F85E4F}" destId="{D278C53B-CEFB-4748-BA93-0B5E5AC21383}" srcOrd="0" destOrd="6" presId="urn:microsoft.com/office/officeart/2005/8/layout/chevron2"/>
    <dgm:cxn modelId="{A93D6CDB-65C2-48DB-AEEB-30A040BAF7B4}" type="presParOf" srcId="{C6D03FB3-6ECB-4998-BE70-618948E4C868}" destId="{391F7DEE-4B30-4AF7-A5FF-6C227A36208F}" srcOrd="0" destOrd="0" presId="urn:microsoft.com/office/officeart/2005/8/layout/chevron2"/>
    <dgm:cxn modelId="{1474A0AD-777A-465B-B7DB-E65B8F1230C3}" type="presParOf" srcId="{391F7DEE-4B30-4AF7-A5FF-6C227A36208F}" destId="{F255659B-E806-4253-B160-07D619FA4071}" srcOrd="0" destOrd="0" presId="urn:microsoft.com/office/officeart/2005/8/layout/chevron2"/>
    <dgm:cxn modelId="{FA68A603-4966-45E1-8F47-CB9EC64A9C52}" type="presParOf" srcId="{391F7DEE-4B30-4AF7-A5FF-6C227A36208F}" destId="{D278C53B-CEFB-4748-BA93-0B5E5AC2138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280920" cy="4968552"/>
        <a:chOff x="0" y="0"/>
        <a:chExt cx="8280920" cy="4968552"/>
      </a:xfrm>
    </dsp:grpSpPr>
    <dsp:sp modelId="{F255659B-E806-4253-B160-07D619FA4071}">
      <dsp:nvSpPr>
        <dsp:cNvPr id="3" name="Угол 2"/>
        <dsp:cNvSpPr/>
      </dsp:nvSpPr>
      <dsp:spPr bwMode="white">
        <a:xfrm rot="5400000">
          <a:off x="-745283" y="745283"/>
          <a:ext cx="4968552" cy="3477986"/>
        </a:xfrm>
        <a:prstGeom prst="chevron">
          <a:avLst/>
        </a:prstGeom>
      </dsp:spPr>
      <dsp:style>
        <a:lnRef idx="2">
          <a:schemeClr val="accent3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направления бюджетной политики</a:t>
          </a:r>
          <a:endParaRPr lang="ru-RU" sz="28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-745283" y="745283"/>
        <a:ext cx="4968552" cy="3477986"/>
      </dsp:txXfrm>
    </dsp:sp>
    <dsp:sp modelId="{D278C53B-CEFB-4748-BA93-0B5E5AC21383}">
      <dsp:nvSpPr>
        <dsp:cNvPr id="4" name="Прямоугольник с двумя скругленными соседними углами 3"/>
        <dsp:cNvSpPr/>
      </dsp:nvSpPr>
      <dsp:spPr bwMode="white">
        <a:xfrm rot="5400000">
          <a:off x="4264674" y="-764037"/>
          <a:ext cx="3229559" cy="4802934"/>
        </a:xfrm>
        <a:prstGeom prst="round2SameRect">
          <a:avLst/>
        </a:prstGeom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3"/>
          </a:solidFill>
        </a:ln>
        <a:scene3d>
          <a:camera prst="isometricOffAxis1Right"/>
          <a:lightRig rig="threePt" dir="t"/>
        </a:scene3d>
      </dsp:spPr>
      <dsp:style>
        <a:lnRef idx="2">
          <a:schemeClr val="accent3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lIns="85344" tIns="7620" rIns="7620" bIns="762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i="1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Times New Roman" panose="02020603050405020304" pitchFamily="18" charset="0"/>
            </a:rPr>
            <a:t>обеспечение долгосрочной сбалансированности и финансовой устойчивости бюджетной системы муниципального образования при безусловном исполнении всех принятых на себя обязательств</a:t>
          </a:r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i="1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  <a:t>Повышение эффективности бюджетных расходов, внедрение методов бюджетирования, ориентированного на результат во всех бюджетных учреждениях, эффективное расходование бюджетных средств, направленное на оптимальное достижение конечного результата </a:t>
          </a:r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6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i="1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Times New Roman" panose="02020603050405020304" pitchFamily="18" charset="0"/>
            </a:rPr>
            <a:t>эффективное управление и распоряжение муниципальной собственностью</a:t>
          </a:r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200" b="1" i="1" spc="300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  <a:p>
          <a:pPr marL="114300" lvl="1" indent="-1143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i="1" spc="30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  <a:t>повышение прозрачности и открытости бюджетного процесса</a:t>
          </a:r>
          <a:br>
            <a:rPr lang="ru-RU" sz="1200" b="1" i="0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rPr>
          </a:br>
          <a:endParaRPr lang="ru-RU" sz="1200" b="1" i="1" dirty="0">
            <a:solidFill>
              <a:schemeClr val="tx2">
                <a:lumMod val="60000"/>
                <a:lumOff val="40000"/>
              </a:schemeClr>
            </a:solidFill>
            <a:latin typeface="Bookman Old Style" panose="02050604050505020204" pitchFamily="18" charset="0"/>
            <a:cs typeface="Times New Roman" panose="02020603050405020304" pitchFamily="18" charset="0"/>
          </a:endParaRPr>
        </a:p>
      </dsp:txBody>
      <dsp:txXfrm rot="5400000">
        <a:off x="4264674" y="-764037"/>
        <a:ext cx="3229559" cy="48029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sp>
      <cdr:nvSpPr>
        <cdr:cNvPr id="2" name="Прямое соединение 1"/>
        <cdr:cNvSpPr/>
      </cdr:nvSpPr>
      <cdr:spPr xmlns:a="http://schemas.openxmlformats.org/drawingml/2006/main">
        <a:xfrm xmlns:a="http://schemas.openxmlformats.org/drawingml/2006/main" flipV="1">
          <a:off x="-500034" y="-1928802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 xmlns:a="http://schemas.openxmlformats.org/drawingml/2006/main">
        <a:bodyPr vertOverflow="clip"/>
        <a:lstStyle/>
        <a:p>
          <a:endParaRPr lang="ru-RU" dirty="0"/>
        </a:p>
      </cdr:txBody>
    </cdr:sp>
  </cdr:relSizeAnchor>
  <cdr:relSizeAnchor xmlns:cdr="http://schemas.openxmlformats.org/drawingml/2006/chartDrawing">
    <cdr:from>
      <cdr:x>0.84975</cdr:x>
      <cdr:y>0.26984</cdr:y>
    </cdr:from>
    <cdr:to>
      <cdr:x>0.96086</cdr:x>
      <cdr:y>0.34796</cdr:y>
    </cdr:to>
    <cdr:sp>
      <cdr:nvSpPr>
        <cdr:cNvPr id="3" name="Прямоугольник 2"/>
        <cdr:cNvSpPr/>
      </cdr:nvSpPr>
      <cdr:spPr xmlns:a="http://schemas.openxmlformats.org/drawingml/2006/main">
        <a:xfrm xmlns:a="http://schemas.openxmlformats.org/drawingml/2006/main">
          <a:off x="7466646" y="1214446"/>
          <a:ext cx="976309" cy="351586"/>
        </a:xfrm>
        <a:prstGeom xmlns:a="http://schemas.openxmlformats.org/drawingml/2006/main" prst="rect">
          <a:avLst/>
        </a:prstGeom>
      </cdr:spPr>
      <cdr:txBody xmlns:a="http://schemas.openxmlformats.org/drawingml/2006/main">
        <a:bodyPr vertOverflow="clip" wrap="none" rtlCol="0"/>
        <a:lstStyle/>
        <a:p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sp>
      <cdr:nvSpPr>
        <cdr:cNvPr id="4" name="Прямое соединение 3"/>
        <cdr:cNvSpPr/>
      </cdr:nvSpPr>
      <cdr:spPr xmlns:a="http://schemas.openxmlformats.org/drawingml/2006/main">
        <a:xfrm xmlns:a="http://schemas.openxmlformats.org/drawingml/2006/main">
          <a:off x="-500034" y="-1928802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 xmlns:a="http://schemas.openxmlformats.org/drawingml/2006/main">
        <a:bodyPr vertOverflow="clip"/>
        <a:lstStyle/>
        <a:p>
          <a:endParaRPr lang="ru-RU"/>
        </a:p>
      </cdr:txBody>
    </cdr:sp>
  </cdr:relSizeAnchor>
  <cdr:relSizeAnchor xmlns:cdr="http://schemas.openxmlformats.org/drawingml/2006/chartDrawing">
    <cdr:from>
      <cdr:x>0.82466</cdr:x>
      <cdr:y>0.39063</cdr:y>
    </cdr:from>
    <cdr:to>
      <cdr:x>1</cdr:x>
      <cdr:y>0.51563</cdr:y>
    </cdr:to>
    <cdr:sp>
      <cdr:nvSpPr>
        <cdr:cNvPr id="5" name="Прямоугольник 4"/>
        <cdr:cNvSpPr/>
      </cdr:nvSpPr>
      <cdr:spPr xmlns:a="http://schemas.openxmlformats.org/drawingml/2006/main">
        <a:xfrm xmlns:a="http://schemas.openxmlformats.org/drawingml/2006/main">
          <a:off x="6786610" y="1785950"/>
          <a:ext cx="1442978" cy="571500"/>
        </a:xfrm>
        <a:prstGeom xmlns:a="http://schemas.openxmlformats.org/drawingml/2006/main" prst="rect">
          <a:avLst/>
        </a:prstGeom>
      </cdr:spPr>
      <cdr:txBody xmlns:a="http://schemas.openxmlformats.org/drawingml/2006/main">
        <a:bodyPr vertOverflow="clip" wrap="none" rtlCol="0"/>
        <a:lstStyle/>
        <a:p>
          <a:endParaRPr lang="ru-RU" sz="1100" dirty="0"/>
        </a:p>
      </cdr:txBody>
    </cdr:sp>
  </cdr:relSizeAnchor>
  <cdr:relSizeAnchor xmlns:cdr="http://schemas.openxmlformats.org/drawingml/2006/chartDrawing">
    <cdr:from>
      <cdr:x>0.87674</cdr:x>
      <cdr:y>0.45313</cdr:y>
    </cdr:from>
    <cdr:to>
      <cdr:x>0.98785</cdr:x>
      <cdr:y>0.5</cdr:y>
    </cdr:to>
    <cdr:sp>
      <cdr:nvSpPr>
        <cdr:cNvPr id="6" name="Прямоугольник 5"/>
        <cdr:cNvSpPr/>
      </cdr:nvSpPr>
      <cdr:spPr xmlns:a="http://schemas.openxmlformats.org/drawingml/2006/main">
        <a:xfrm xmlns:a="http://schemas.openxmlformats.org/drawingml/2006/main">
          <a:off x="7215238" y="2071702"/>
          <a:ext cx="914400" cy="214314"/>
        </a:xfrm>
        <a:prstGeom xmlns:a="http://schemas.openxmlformats.org/drawingml/2006/main" prst="rect">
          <a:avLst/>
        </a:prstGeom>
      </cdr:spPr>
      <cdr:txBody xmlns:a="http://schemas.openxmlformats.org/drawingml/2006/main">
        <a:bodyPr vertOverflow="clip" wrap="none" rtlCol="0"/>
        <a:lstStyle/>
        <a:p>
          <a:endParaRPr lang="ru-RU" sz="11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0.82185</cdr:x>
      <cdr:y>0.7971</cdr:y>
    </cdr:from>
    <cdr:to>
      <cdr:x>0.96074</cdr:x>
      <cdr:y>0.91898</cdr:y>
    </cdr:to>
    <cdr:sp>
      <cdr:nvSpPr>
        <cdr:cNvPr id="7" name="Прямоугольник 6"/>
        <cdr:cNvSpPr/>
      </cdr:nvSpPr>
      <cdr:spPr xmlns:a="http://schemas.openxmlformats.org/drawingml/2006/main">
        <a:xfrm xmlns:a="http://schemas.openxmlformats.org/drawingml/2006/main">
          <a:off x="7308304" y="3960440"/>
          <a:ext cx="1235076" cy="605567"/>
        </a:xfrm>
        <a:prstGeom xmlns:a="http://schemas.openxmlformats.org/drawingml/2006/main" prst="rect">
          <a:avLst/>
        </a:prstGeom>
      </cdr:spPr>
      <cdr:txBody xmlns:a="http://schemas.openxmlformats.org/drawingml/2006/main">
        <a:bodyPr vertOverflow="clip" wrap="none" rtlCol="0"/>
        <a:lstStyle/>
        <a:p>
          <a:endParaRPr lang="ru-RU" sz="1100" b="1" dirty="0" smtClean="0">
            <a:solidFill>
              <a:schemeClr val="accent4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</cdr:x>
      <cdr:y>0.23438</cdr:y>
    </cdr:from>
    <cdr:to>
      <cdr:x>0.24306</cdr:x>
      <cdr:y>0.38751</cdr:y>
    </cdr:to>
    <cdr:sp>
      <cdr:nvSpPr>
        <cdr:cNvPr id="8" name="Прямоугольник 7"/>
        <cdr:cNvSpPr/>
      </cdr:nvSpPr>
      <cdr:spPr xmlns:a="http://schemas.openxmlformats.org/drawingml/2006/main">
        <a:xfrm xmlns:a="http://schemas.openxmlformats.org/drawingml/2006/main">
          <a:off x="0" y="1071570"/>
          <a:ext cx="2000286" cy="700110"/>
        </a:xfrm>
        <a:prstGeom xmlns:a="http://schemas.openxmlformats.org/drawingml/2006/main" prst="rect">
          <a:avLst/>
        </a:prstGeom>
      </cdr:spPr>
      <cdr:txBody xmlns:a="http://schemas.openxmlformats.org/drawingml/2006/main">
        <a:bodyPr vertOverflow="clip" wrap="none" rtlCol="0"/>
        <a:lstStyle/>
        <a:p>
          <a:endParaRPr lang="ru-RU" sz="1100" b="1" dirty="0" smtClean="0">
            <a:solidFill>
              <a:schemeClr val="accent3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0.10417</cdr:x>
      <cdr:y>0.14063</cdr:y>
    </cdr:from>
    <cdr:to>
      <cdr:x>0.34722</cdr:x>
      <cdr:y>0.21875</cdr:y>
    </cdr:to>
    <cdr:sp>
      <cdr:nvSpPr>
        <cdr:cNvPr id="9" name="Прямоугольник 8"/>
        <cdr:cNvSpPr/>
      </cdr:nvSpPr>
      <cdr:spPr xmlns:a="http://schemas.openxmlformats.org/drawingml/2006/main">
        <a:xfrm xmlns:a="http://schemas.openxmlformats.org/drawingml/2006/main">
          <a:off x="857256" y="642942"/>
          <a:ext cx="2000264" cy="357190"/>
        </a:xfrm>
        <a:prstGeom xmlns:a="http://schemas.openxmlformats.org/drawingml/2006/main" prst="rect">
          <a:avLst/>
        </a:prstGeom>
      </cdr:spPr>
      <cdr:txBody xmlns:a="http://schemas.openxmlformats.org/drawingml/2006/main">
        <a:bodyPr vertOverflow="clip" wrap="none" rtlCol="0"/>
        <a:lstStyle/>
        <a:p>
          <a:endParaRPr lang="ru-RU" sz="1100" dirty="0"/>
        </a:p>
      </cdr:txBody>
    </cdr:sp>
  </cdr:relSizeAnchor>
  <cdr:relSizeAnchor xmlns:cdr="http://schemas.openxmlformats.org/drawingml/2006/chartDrawing">
    <cdr:from>
      <cdr:x>0.47743</cdr:x>
      <cdr:y>0.10938</cdr:y>
    </cdr:from>
    <cdr:to>
      <cdr:x>0.74653</cdr:x>
      <cdr:y>0.20313</cdr:y>
    </cdr:to>
    <cdr:sp>
      <cdr:nvSpPr>
        <cdr:cNvPr id="10" name="Прямоугольник 9"/>
        <cdr:cNvSpPr/>
      </cdr:nvSpPr>
      <cdr:spPr xmlns:a="http://schemas.openxmlformats.org/drawingml/2006/main">
        <a:xfrm xmlns:a="http://schemas.openxmlformats.org/drawingml/2006/main">
          <a:off x="3929090" y="500066"/>
          <a:ext cx="2214585" cy="428625"/>
        </a:xfrm>
        <a:prstGeom xmlns:a="http://schemas.openxmlformats.org/drawingml/2006/main" prst="rect">
          <a:avLst/>
        </a:prstGeom>
      </cdr:spPr>
      <cdr:txBody xmlns:a="http://schemas.openxmlformats.org/drawingml/2006/main">
        <a:bodyPr vertOverflow="clip" wrap="none" rtlCol="0"/>
        <a:lstStyle/>
        <a:p>
          <a:endParaRPr lang="ru-RU" sz="1100" b="1" dirty="0">
            <a:solidFill>
              <a:schemeClr val="accent2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0.61131</cdr:x>
      <cdr:y>0.89189</cdr:y>
    </cdr:from>
    <cdr:to>
      <cdr:x>0.61131</cdr:x>
      <cdr:y>0.89189</cdr:y>
    </cdr:to>
    <cdr:cxnSp>
      <cdr:nvCxnSpPr>
        <cdr:cNvPr id="11" name="Прямая со стрелкой 10"/>
        <cdr:cNvCxnSpPr/>
      </cdr:nvCxnSpPr>
      <cdr:spPr xmlns:a="http://schemas.openxmlformats.org/drawingml/2006/main">
        <a:xfrm xmlns:a="http://schemas.openxmlformats.org/drawingml/2006/main">
          <a:off x="5436096" y="4752528"/>
          <a:ext cx="0" cy="0"/>
        </a:xfrm>
        <a:prstGeom xmlns:a="http://schemas.openxmlformats.org/drawingml/2006/main" prst="straightConnector1">
          <a:avLst/>
        </a:prstGeom>
        <a:ln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0.82995</cdr:x>
      <cdr:y>0.89189</cdr:y>
    </cdr:from>
    <cdr:to>
      <cdr:x>0.83805</cdr:x>
      <cdr:y>0.90541</cdr:y>
    </cdr:to>
    <cdr:cxnSp>
      <cdr:nvCxnSpPr>
        <cdr:cNvPr id="12" name="Прямое соединение 11"/>
        <cdr:cNvCxnSpPr/>
      </cdr:nvCxnSpPr>
      <cdr:spPr xmlns:a="http://schemas.openxmlformats.org/drawingml/2006/main">
        <a:xfrm xmlns:a="http://schemas.openxmlformats.org/drawingml/2006/main" flipV="1">
          <a:off x="7380312" y="4752528"/>
          <a:ext cx="72008" cy="7200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0.6599</cdr:x>
      <cdr:y>0.74324</cdr:y>
    </cdr:from>
    <cdr:to>
      <cdr:x>0.74088</cdr:x>
      <cdr:y>0.81081</cdr:y>
    </cdr:to>
    <cdr:sp>
      <cdr:nvSpPr>
        <cdr:cNvPr id="13" name="Прямоугольник 12"/>
        <cdr:cNvSpPr/>
      </cdr:nvSpPr>
      <cdr:spPr xmlns:a="http://schemas.openxmlformats.org/drawingml/2006/main">
        <a:xfrm xmlns:a="http://schemas.openxmlformats.org/drawingml/2006/main">
          <a:off x="5868144" y="3960440"/>
          <a:ext cx="720080" cy="36004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 xmlns:a="http://schemas.openxmlformats.org/drawingml/2006/main">
        <a:bodyPr vertOverflow="clip"/>
        <a:lstStyle/>
        <a:p>
          <a:r>
            <a:rPr lang="ru-RU" sz="1600" dirty="0" smtClean="0"/>
            <a:t>19,1%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0.6518</cdr:x>
      <cdr:y>0.89189</cdr:y>
    </cdr:from>
    <cdr:to>
      <cdr:x>0.71658</cdr:x>
      <cdr:y>0.94595</cdr:y>
    </cdr:to>
    <cdr:sp>
      <cdr:nvSpPr>
        <cdr:cNvPr id="14" name="Прямоугольник 13"/>
        <cdr:cNvSpPr/>
      </cdr:nvSpPr>
      <cdr:spPr xmlns:a="http://schemas.openxmlformats.org/drawingml/2006/main">
        <a:xfrm xmlns:a="http://schemas.openxmlformats.org/drawingml/2006/main" flipH="1">
          <a:off x="5796118" y="4752518"/>
          <a:ext cx="576082" cy="288064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 xmlns:a="http://schemas.openxmlformats.org/drawingml/2006/main">
        <a:bodyPr vertOverflow="clip"/>
        <a:lstStyle/>
        <a:p>
          <a:r>
            <a:rPr lang="ru-RU" sz="1400" dirty="0" smtClean="0"/>
            <a:t>0,6</a:t>
          </a:r>
          <a:r>
            <a:rPr lang="ru-RU" sz="1600" dirty="0" smtClean="0"/>
            <a:t>%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0.60322</cdr:x>
      <cdr:y>0.89189</cdr:y>
    </cdr:from>
    <cdr:to>
      <cdr:x>0.64371</cdr:x>
      <cdr:y>0.93244</cdr:y>
    </cdr:to>
    <cdr:cxnSp>
      <cdr:nvCxnSpPr>
        <cdr:cNvPr id="15" name="Прямое соединение 14"/>
        <cdr:cNvCxnSpPr/>
      </cdr:nvCxnSpPr>
      <cdr:spPr xmlns:a="http://schemas.openxmlformats.org/drawingml/2006/main">
        <a:xfrm xmlns:a="http://schemas.openxmlformats.org/drawingml/2006/main">
          <a:off x="5364088" y="4752528"/>
          <a:ext cx="360056" cy="21607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0.45746</cdr:x>
      <cdr:y>0.7973</cdr:y>
    </cdr:from>
    <cdr:to>
      <cdr:x>0.53034</cdr:x>
      <cdr:y>0.86486</cdr:y>
    </cdr:to>
    <cdr:sp>
      <cdr:nvSpPr>
        <cdr:cNvPr id="16" name="Прямоугольник 15"/>
        <cdr:cNvSpPr/>
      </cdr:nvSpPr>
      <cdr:spPr xmlns:a="http://schemas.openxmlformats.org/drawingml/2006/main">
        <a:xfrm xmlns:a="http://schemas.openxmlformats.org/drawingml/2006/main">
          <a:off x="4067955" y="4248486"/>
          <a:ext cx="648061" cy="360026"/>
        </a:xfrm>
        <a:prstGeom xmlns:a="http://schemas.openxmlformats.org/drawingml/2006/main" prst="rect">
          <a:avLst/>
        </a:prstGeom>
        <a:ln>
          <a:solidFill>
            <a:schemeClr val="tx1"/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 xmlns:a="http://schemas.openxmlformats.org/drawingml/2006/main">
        <a:bodyPr vertOverflow="clip"/>
        <a:lstStyle/>
        <a:p>
          <a:r>
            <a:rPr lang="ru-RU" sz="1400" dirty="0" smtClean="0"/>
            <a:t>23,3</a:t>
          </a:r>
          <a:r>
            <a:rPr lang="ru-RU" sz="1800" dirty="0" smtClean="0">
              <a:latin typeface="+mn-lt"/>
            </a:rPr>
            <a:t>%</a:t>
          </a:r>
          <a:endParaRPr lang="ru-RU" sz="1800" dirty="0">
            <a:latin typeface="+mn-lt"/>
          </a:endParaRPr>
        </a:p>
      </cdr:txBody>
    </cdr:sp>
  </cdr:relSizeAnchor>
  <cdr:relSizeAnchor xmlns:cdr="http://schemas.openxmlformats.org/drawingml/2006/chartDrawing">
    <cdr:from>
      <cdr:x>0.36029</cdr:x>
      <cdr:y>0.52703</cdr:y>
    </cdr:from>
    <cdr:to>
      <cdr:x>0.46312</cdr:x>
      <cdr:y>0.69863</cdr:y>
    </cdr:to>
    <cdr:sp>
      <cdr:nvSpPr>
        <cdr:cNvPr id="17" name="Прямоугольник 16"/>
        <cdr:cNvSpPr/>
      </cdr:nvSpPr>
      <cdr:spPr xmlns:a="http://schemas.openxmlformats.org/drawingml/2006/main">
        <a:xfrm xmlns:a="http://schemas.openxmlformats.org/drawingml/2006/main">
          <a:off x="3203848" y="2808312"/>
          <a:ext cx="914400" cy="914400"/>
        </a:xfrm>
        <a:prstGeom xmlns:a="http://schemas.openxmlformats.org/drawingml/2006/main" prst="rect">
          <a:avLst/>
        </a:prstGeom>
      </cdr:spPr>
      <cdr:txBody xmlns:a="http://schemas.openxmlformats.org/drawingml/2006/main">
        <a:bodyPr vertOverflow="clip" wrap="none" rtlCol="0"/>
        <a:lstStyle/>
        <a:p>
          <a:endParaRPr lang="ru-RU" sz="1100" dirty="0"/>
        </a:p>
      </cdr:txBody>
    </cdr:sp>
  </cdr:relSizeAnchor>
  <cdr:relSizeAnchor xmlns:cdr="http://schemas.openxmlformats.org/drawingml/2006/chartDrawing">
    <cdr:from>
      <cdr:x>0.34409</cdr:x>
      <cdr:y>0.52703</cdr:y>
    </cdr:from>
    <cdr:to>
      <cdr:x>0.668</cdr:x>
      <cdr:y>0.58108</cdr:y>
    </cdr:to>
    <cdr:sp>
      <cdr:nvSpPr>
        <cdr:cNvPr id="18" name="Прямоугольник 17"/>
        <cdr:cNvSpPr/>
      </cdr:nvSpPr>
      <cdr:spPr xmlns:a="http://schemas.openxmlformats.org/drawingml/2006/main">
        <a:xfrm xmlns:a="http://schemas.openxmlformats.org/drawingml/2006/main">
          <a:off x="3059813" y="2808312"/>
          <a:ext cx="2880364" cy="288032"/>
        </a:xfrm>
        <a:prstGeom xmlns:a="http://schemas.openxmlformats.org/drawingml/2006/main" prst="rect">
          <a:avLst/>
        </a:prstGeom>
      </cdr:spPr>
      <cdr:txBody xmlns:a="http://schemas.openxmlformats.org/drawingml/2006/main">
        <a:bodyPr vertOverflow="clip" wrap="none" rtlCol="0"/>
        <a:lstStyle/>
        <a:p>
          <a:r>
            <a:rPr lang="ru-RU" sz="1800" dirty="0" smtClean="0"/>
            <a:t>Штрафы, санкции, возмещение ущерба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0.327911058692288</cdr:x>
      <cdr:y>0.603385734467942</cdr:y>
    </cdr:from>
    <cdr:to>
      <cdr:x>0.781381058692288</cdr:x>
      <cdr:y>0.670955734467942</cdr:y>
    </cdr:to>
    <cdr:sp>
      <cdr:nvSpPr>
        <cdr:cNvPr id="19" name="Прямоугольник 18"/>
        <cdr:cNvSpPr/>
      </cdr:nvSpPr>
      <cdr:spPr xmlns:a="http://schemas.openxmlformats.org/drawingml/2006/main">
        <a:xfrm xmlns:a="http://schemas.openxmlformats.org/drawingml/2006/main">
          <a:off x="2915943" y="3215196"/>
          <a:ext cx="4032473" cy="360053"/>
        </a:xfrm>
        <a:prstGeom xmlns:a="http://schemas.openxmlformats.org/drawingml/2006/main" prst="rect">
          <a:avLst/>
        </a:prstGeom>
      </cdr:spPr>
      <cdr:txBody xmlns:a="http://schemas.openxmlformats.org/drawingml/2006/main">
        <a:bodyPr vertOverflow="clip" wrap="none" rtlCol="0"/>
        <a:lstStyle/>
        <a:p>
          <a:endParaRPr lang="ru-RU" sz="1800" dirty="0"/>
        </a:p>
      </cdr:txBody>
    </cdr:sp>
  </cdr:relSizeAnchor>
  <cdr:relSizeAnchor xmlns:cdr="http://schemas.openxmlformats.org/drawingml/2006/chartDrawing">
    <cdr:from>
      <cdr:x>0.28741</cdr:x>
      <cdr:y>0.82432</cdr:y>
    </cdr:from>
    <cdr:to>
      <cdr:x>0.34409</cdr:x>
      <cdr:y>0.87838</cdr:y>
    </cdr:to>
    <cdr:sp>
      <cdr:nvSpPr>
        <cdr:cNvPr id="20" name="Прямоугольник 19"/>
        <cdr:cNvSpPr/>
      </cdr:nvSpPr>
      <cdr:spPr xmlns:a="http://schemas.openxmlformats.org/drawingml/2006/main">
        <a:xfrm xmlns:a="http://schemas.openxmlformats.org/drawingml/2006/main">
          <a:off x="2555776" y="4392488"/>
          <a:ext cx="504056" cy="288032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 xmlns:a="http://schemas.openxmlformats.org/drawingml/2006/main">
        <a:bodyPr vertOverflow="clip"/>
        <a:lstStyle/>
        <a:p>
          <a:r>
            <a:rPr lang="ru-RU" sz="1400" dirty="0" smtClean="0"/>
            <a:t>4,5</a:t>
          </a:r>
          <a:r>
            <a:rPr lang="ru-RU" sz="1200" dirty="0" smtClean="0"/>
            <a:t>%</a:t>
          </a:r>
          <a:endParaRPr lang="ru-RU" sz="1200" dirty="0"/>
        </a:p>
      </cdr:txBody>
    </cdr:sp>
  </cdr:relSizeAnchor>
  <cdr:relSizeAnchor xmlns:cdr="http://schemas.openxmlformats.org/drawingml/2006/chartDrawing">
    <cdr:from>
      <cdr:x>0.57083</cdr:x>
      <cdr:y>0.89189</cdr:y>
    </cdr:from>
    <cdr:to>
      <cdr:x>0.6437</cdr:x>
      <cdr:y>0.94595</cdr:y>
    </cdr:to>
    <cdr:sp>
      <cdr:nvSpPr>
        <cdr:cNvPr id="21" name="Прямоугольник 20"/>
        <cdr:cNvSpPr/>
      </cdr:nvSpPr>
      <cdr:spPr xmlns:a="http://schemas.openxmlformats.org/drawingml/2006/main">
        <a:xfrm xmlns:a="http://schemas.openxmlformats.org/drawingml/2006/main">
          <a:off x="5076056" y="4752528"/>
          <a:ext cx="648072" cy="288032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 xmlns:a="http://schemas.openxmlformats.org/drawingml/2006/main">
        <a:bodyPr vertOverflow="clip"/>
        <a:lstStyle/>
        <a:p>
          <a:r>
            <a:rPr lang="ru-RU" sz="1400" dirty="0" smtClean="0"/>
            <a:t>0,2%</a:t>
          </a:r>
          <a:endParaRPr lang="ru-RU" sz="14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0.76238</cdr:x>
      <cdr:y>0.75448</cdr:y>
    </cdr:from>
    <cdr:to>
      <cdr:x>1</cdr:x>
      <cdr:y>0.88023</cdr:y>
    </cdr:to>
    <cdr:sp>
      <cdr:nvSpPr>
        <cdr:cNvPr id="2" name="Прямоугольник 1"/>
        <cdr:cNvSpPr/>
      </cdr:nvSpPr>
      <cdr:spPr xmlns:a="http://schemas.openxmlformats.org/drawingml/2006/main">
        <a:xfrm xmlns:a="http://schemas.openxmlformats.org/drawingml/2006/main">
          <a:off x="5544617" y="3456384"/>
          <a:ext cx="1728191" cy="576064"/>
        </a:xfrm>
        <a:prstGeom xmlns:a="http://schemas.openxmlformats.org/drawingml/2006/main" prst="rect">
          <a:avLst/>
        </a:prstGeom>
      </cdr:spPr>
      <cdr:txBody xmlns:a="http://schemas.openxmlformats.org/drawingml/2006/main">
        <a:bodyPr vertOverflow="clip" wrap="none" rtlCol="0"/>
        <a:lstStyle/>
        <a:p>
          <a:r>
            <a:rPr lang="ru-RU" sz="1600" b="1" dirty="0" smtClean="0"/>
            <a:t>                                                                                      межбюджетные трансферты</a:t>
          </a:r>
          <a:endParaRPr lang="ru-RU" sz="16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1C6F6F-3742-4913-8843-F8103E20857B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C6D2B-43D1-4F6F-8C56-22ACFBBB4DCC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C6D2B-43D1-4F6F-8C56-22ACFBBB4DCC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C6D2B-43D1-4F6F-8C56-22ACFBBB4DCC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C6D2B-43D1-4F6F-8C56-22ACFBBB4DCC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C6D2B-43D1-4F6F-8C56-22ACFBBB4DCC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8005-3AE5-44B3-8CAD-B47640C5BD9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18595-D240-47CC-AC7F-D84F3A78F051}" type="slidenum">
              <a:rPr lang="ru-RU" smtClean="0"/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1F58005-3AE5-44B3-8CAD-B47640C5BD9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3618595-D240-47CC-AC7F-D84F3A78F051}" type="slidenum">
              <a:rPr lang="ru-RU" smtClean="0"/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260649"/>
            <a:ext cx="8062912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/>
              <a:t>Администрация </a:t>
            </a:r>
            <a:r>
              <a:rPr lang="ru-RU" sz="2400" b="1" i="1" dirty="0" err="1" smtClean="0"/>
              <a:t>Атамановского</a:t>
            </a:r>
            <a:r>
              <a:rPr lang="ru-RU" sz="2400" b="1" i="1" dirty="0" smtClean="0"/>
              <a:t> сельского поселения</a:t>
            </a:r>
            <a:endParaRPr lang="ru-RU" sz="24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908720"/>
            <a:ext cx="8062912" cy="1872208"/>
          </a:xfrm>
          <a:solidFill>
            <a:schemeClr val="bg2"/>
          </a:solidFill>
        </p:spPr>
        <p:txBody>
          <a:bodyPr>
            <a:normAutofit fontScale="92500" lnSpcReduction="20000"/>
          </a:bodyPr>
          <a:lstStyle/>
          <a:p>
            <a:pPr algn="ctr"/>
            <a:endParaRPr lang="ru-RU" sz="2800" b="1" i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Исполнение бюджета </a:t>
            </a:r>
            <a:r>
              <a:rPr lang="ru-RU" sz="2800" b="1" i="1" dirty="0" err="1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Атамановского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сельского поселения  Даниловского муниципального района за полугодие  2026 год</a:t>
            </a:r>
            <a:endParaRPr lang="ru-RU" sz="2800" b="1" i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416456" y="2564904"/>
            <a:ext cx="6264696" cy="4149079"/>
            <a:chOff x="1506900" y="3906038"/>
            <a:chExt cx="5644580" cy="2974138"/>
          </a:xfrm>
        </p:grpSpPr>
        <p:pic>
          <p:nvPicPr>
            <p:cNvPr id="5" name="Picture 4" descr="http://www.oclegaldefense.com/wp-content/uploads/2014/10/474209955-1024x910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22" y="3906038"/>
              <a:ext cx="3726381" cy="2974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Стрелка вправо 5"/>
            <p:cNvSpPr/>
            <p:nvPr/>
          </p:nvSpPr>
          <p:spPr>
            <a:xfrm rot="2406975">
              <a:off x="1506900" y="4815516"/>
              <a:ext cx="1402443" cy="640320"/>
            </a:xfrm>
            <a:prstGeom prst="rightArrow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Доходы</a:t>
              </a:r>
              <a:endPara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 rot="19194371">
              <a:off x="5760627" y="4870201"/>
              <a:ext cx="1390853" cy="589559"/>
            </a:xfrm>
            <a:prstGeom prst="rightArrow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Расходы</a:t>
              </a:r>
              <a:endPara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851920" y="6237312"/>
              <a:ext cx="1140118" cy="285258"/>
            </a:xfrm>
            <a:prstGeom prst="roundRect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Бюджет</a:t>
              </a:r>
              <a:endPara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71538" y="2674938"/>
          <a:ext cx="7408862" cy="3451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396744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расходов бюджета </a:t>
            </a:r>
            <a:r>
              <a:rPr lang="ru-RU" sz="24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Атамановского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поселения на реализацию муниципальных целевых программ за полугодие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   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(тыс. руб.)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71538" y="2674938"/>
          <a:ext cx="7408862" cy="3451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Мониторинг расходов на содержание органов местного самоуправления за </a:t>
            </a:r>
            <a:r>
              <a:rPr lang="ru-RU" sz="2400" smtClean="0"/>
              <a:t>полугодие </a:t>
            </a:r>
            <a:r>
              <a:rPr lang="ru-RU" sz="2400" smtClean="0"/>
              <a:t>2026 </a:t>
            </a:r>
            <a:r>
              <a:rPr lang="ru-RU" sz="2400" dirty="0" smtClean="0"/>
              <a:t>года                 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556792"/>
          <a:ext cx="828092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24136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утвержденных Главой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Атамановского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поселения основных направлений бюджетной и налоговой политики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464496"/>
          </a:xfrm>
          <a:scene3d>
            <a:camera prst="perspectiveRelaxedModerately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dirty="0" smtClean="0">
                <a:latin typeface="Arial Black" panose="020B0A04020102020204" pitchFamily="34" charset="0"/>
              </a:rPr>
              <a:t>Налог на доходы физических лиц – 10%                   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r>
              <a:rPr lang="ru-RU" sz="1600" dirty="0" smtClean="0">
                <a:latin typeface="Arial Black" panose="020B0A04020102020204" pitchFamily="34" charset="0"/>
              </a:rPr>
              <a:t>Единый сельскохозяйственный налог – 50%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r>
              <a:rPr lang="ru-RU" sz="1600" dirty="0" smtClean="0">
                <a:latin typeface="Arial Black" panose="020B0A04020102020204" pitchFamily="34" charset="0"/>
              </a:rPr>
              <a:t>Налог на имущество физических лиц – 100%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r>
              <a:rPr lang="ru-RU" sz="1600" dirty="0" smtClean="0">
                <a:latin typeface="Arial Black" panose="020B0A04020102020204" pitchFamily="34" charset="0"/>
              </a:rPr>
              <a:t>Земельный налог – 100%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r>
              <a:rPr lang="ru-RU" sz="1600" dirty="0" smtClean="0">
                <a:latin typeface="Arial Black" panose="020B0A04020102020204" pitchFamily="34" charset="0"/>
              </a:rPr>
              <a:t>Доходы от сдачи в аренду имущества, находящегося в оперативном управлении поселений – </a:t>
            </a:r>
            <a:r>
              <a:rPr lang="ru-RU" sz="1600" dirty="0">
                <a:latin typeface="Arial Black" panose="020B0A04020102020204" pitchFamily="34" charset="0"/>
              </a:rPr>
              <a:t>5</a:t>
            </a:r>
            <a:r>
              <a:rPr lang="ru-RU" sz="1600" dirty="0" smtClean="0">
                <a:latin typeface="Arial Black" panose="020B0A04020102020204" pitchFamily="34" charset="0"/>
              </a:rPr>
              <a:t>0%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r>
              <a:rPr lang="ru-RU" sz="1600" dirty="0" smtClean="0">
                <a:latin typeface="Arial Black" panose="020B0A04020102020204" pitchFamily="34" charset="0"/>
              </a:rPr>
              <a:t>Доход от реализации имущества, находящегося в собственности поселений 100%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r>
              <a:rPr lang="ru-RU" sz="1600" dirty="0" smtClean="0">
                <a:latin typeface="Arial Black" panose="020B0A04020102020204" pitchFamily="34" charset="0"/>
              </a:rPr>
              <a:t>Денежные взыскания (штрафы), установленные законами субъектов РФ за несоблюдение муниципальных правовых актов, зачисляемые в бюджеты поселений – 100%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r>
              <a:rPr lang="ru-RU" sz="1600" dirty="0" smtClean="0">
                <a:latin typeface="Arial Black" panose="020B0A04020102020204" pitchFamily="34" charset="0"/>
              </a:rPr>
              <a:t>Государственная пошлина – 100%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r>
              <a:rPr lang="ru-RU" sz="1600" dirty="0" smtClean="0">
                <a:latin typeface="Arial Black" panose="020B0A04020102020204" pitchFamily="34" charset="0"/>
              </a:rPr>
              <a:t>Прочие неналоговые доходы – 100%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29258"/>
          </a:xfrm>
          <a:solidFill>
            <a:schemeClr val="accent3"/>
          </a:solidFill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Наполняемость местного бюджета от установленных нормативов отчислений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1857910"/>
            <a:ext cx="3312368" cy="56297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76672"/>
            <a:ext cx="3528392" cy="10081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032296" y="288124"/>
            <a:ext cx="4752528" cy="14184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FFFF99"/>
                </a:solidFill>
                <a:latin typeface="Georgia" panose="02040502050405020303" pitchFamily="18" charset="0"/>
              </a:rPr>
              <a:t>ДОХОДЫ БЮДЖЕТА</a:t>
            </a:r>
            <a:endParaRPr lang="ru-RU" sz="4000" b="1" i="1" dirty="0">
              <a:solidFill>
                <a:srgbClr val="FFFF99"/>
              </a:solidFill>
              <a:latin typeface="Georgia" panose="02040502050405020303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331640" y="1857910"/>
            <a:ext cx="6552728" cy="792088"/>
          </a:xfrm>
          <a:prstGeom prst="downArrow">
            <a:avLst>
              <a:gd name="adj1" fmla="val 50000"/>
              <a:gd name="adj2" fmla="val 5342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1547664" y="2564904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327137" y="3054108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254462" y="2598854"/>
            <a:ext cx="432048" cy="106703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92136" y="4219086"/>
            <a:ext cx="2971752" cy="12261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FF99"/>
                </a:solidFill>
                <a:latin typeface="Georgia" panose="02040502050405020303" pitchFamily="18" charset="0"/>
              </a:rPr>
              <a:t>Налоговые доходы</a:t>
            </a:r>
            <a:endParaRPr lang="ru-RU" b="1" i="1" dirty="0">
              <a:solidFill>
                <a:srgbClr val="FFFF99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203848" y="4893757"/>
            <a:ext cx="2736304" cy="14875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FF99"/>
                </a:solidFill>
                <a:latin typeface="Georgia" panose="02040502050405020303" pitchFamily="18" charset="0"/>
              </a:rPr>
              <a:t>Неналоговые доходы</a:t>
            </a:r>
            <a:endParaRPr lang="ru-RU" b="1" i="1" dirty="0">
              <a:solidFill>
                <a:srgbClr val="FFFF99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724128" y="4219086"/>
            <a:ext cx="3024336" cy="12261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FF99"/>
                </a:solidFill>
                <a:latin typeface="Georgia" panose="02040502050405020303" pitchFamily="18" charset="0"/>
              </a:rPr>
              <a:t>Безвозмездные поступления</a:t>
            </a:r>
            <a:endParaRPr lang="ru-RU" b="1" i="1" dirty="0">
              <a:solidFill>
                <a:srgbClr val="FFFF99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748464" cy="4046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475656" y="362141"/>
            <a:ext cx="6393908" cy="2154227"/>
            <a:chOff x="1513318" y="1124744"/>
            <a:chExt cx="6659082" cy="2852936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1513318" y="1124744"/>
              <a:ext cx="6659082" cy="2852936"/>
              <a:chOff x="1513318" y="1124744"/>
              <a:chExt cx="6659082" cy="2852936"/>
            </a:xfrm>
          </p:grpSpPr>
          <p:pic>
            <p:nvPicPr>
              <p:cNvPr id="9" name="Picture 2" descr="http://clipart-library.com/img/527316.gif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1000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3318" y="1268760"/>
                <a:ext cx="6659082" cy="27089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3275856" y="1660738"/>
                <a:ext cx="1122460" cy="40011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solidFill>
                      <a:schemeClr val="dk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  <a:lvl2pPr>
                  <a:defRPr>
                    <a:solidFill>
                      <a:schemeClr val="dk1"/>
                    </a:solidFill>
                  </a:defRPr>
                </a:lvl2pPr>
                <a:lvl3pPr>
                  <a:defRPr>
                    <a:solidFill>
                      <a:schemeClr val="dk1"/>
                    </a:solidFill>
                  </a:defRPr>
                </a:lvl3pPr>
                <a:lvl4pPr>
                  <a:defRPr>
                    <a:solidFill>
                      <a:schemeClr val="dk1"/>
                    </a:solidFill>
                  </a:defRPr>
                </a:lvl4pPr>
                <a:lvl5pPr>
                  <a:defRPr>
                    <a:solidFill>
                      <a:schemeClr val="dk1"/>
                    </a:solidFill>
                  </a:defRPr>
                </a:lvl5pPr>
                <a:lvl6pPr>
                  <a:defRPr>
                    <a:solidFill>
                      <a:schemeClr val="dk1"/>
                    </a:solidFill>
                  </a:defRPr>
                </a:lvl6pPr>
                <a:lvl7pPr>
                  <a:defRPr>
                    <a:solidFill>
                      <a:schemeClr val="dk1"/>
                    </a:solidFill>
                  </a:defRPr>
                </a:lvl7pPr>
                <a:lvl8pPr>
                  <a:defRPr>
                    <a:solidFill>
                      <a:schemeClr val="dk1"/>
                    </a:solidFill>
                  </a:defRPr>
                </a:lvl8pPr>
                <a:lvl9pPr>
                  <a:defRPr>
                    <a:solidFill>
                      <a:schemeClr val="dk1"/>
                    </a:solidFill>
                  </a:defRPr>
                </a:lvl9pPr>
              </a:lstStyle>
              <a:p>
                <a:r>
                  <a:rPr lang="ru-RU" dirty="0"/>
                  <a:t>Доходы</a:t>
                </a:r>
                <a:endParaRPr lang="ru-RU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220072" y="1660738"/>
                <a:ext cx="1296144" cy="40011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solidFill>
                      <a:schemeClr val="dk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  <a:lvl2pPr>
                  <a:defRPr>
                    <a:solidFill>
                      <a:schemeClr val="dk1"/>
                    </a:solidFill>
                  </a:defRPr>
                </a:lvl2pPr>
                <a:lvl3pPr>
                  <a:defRPr>
                    <a:solidFill>
                      <a:schemeClr val="dk1"/>
                    </a:solidFill>
                  </a:defRPr>
                </a:lvl3pPr>
                <a:lvl4pPr>
                  <a:defRPr>
                    <a:solidFill>
                      <a:schemeClr val="dk1"/>
                    </a:solidFill>
                  </a:defRPr>
                </a:lvl4pPr>
                <a:lvl5pPr>
                  <a:defRPr>
                    <a:solidFill>
                      <a:schemeClr val="dk1"/>
                    </a:solidFill>
                  </a:defRPr>
                </a:lvl5pPr>
                <a:lvl6pPr>
                  <a:defRPr>
                    <a:solidFill>
                      <a:schemeClr val="dk1"/>
                    </a:solidFill>
                  </a:defRPr>
                </a:lvl6pPr>
                <a:lvl7pPr>
                  <a:defRPr>
                    <a:solidFill>
                      <a:schemeClr val="dk1"/>
                    </a:solidFill>
                  </a:defRPr>
                </a:lvl7pPr>
                <a:lvl8pPr>
                  <a:defRPr>
                    <a:solidFill>
                      <a:schemeClr val="dk1"/>
                    </a:solidFill>
                  </a:defRPr>
                </a:lvl8pPr>
                <a:lvl9pPr>
                  <a:defRPr>
                    <a:solidFill>
                      <a:schemeClr val="dk1"/>
                    </a:solidFill>
                  </a:defRPr>
                </a:lvl9pPr>
              </a:lstStyle>
              <a:p>
                <a:r>
                  <a:rPr lang="ru-RU" dirty="0"/>
                  <a:t>Расходы</a:t>
                </a:r>
                <a:endParaRPr lang="ru-RU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355976" y="1124744"/>
                <a:ext cx="93610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8800" b="1" dirty="0">
                  <a:ln>
                    <a:solidFill>
                      <a:srgbClr val="FF0000"/>
                    </a:solidFill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Прямоугольник 6"/>
            <p:cNvSpPr/>
            <p:nvPr/>
          </p:nvSpPr>
          <p:spPr>
            <a:xfrm>
              <a:off x="1879066" y="2492897"/>
              <a:ext cx="1774363" cy="7728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200" b="1" dirty="0" smtClean="0"/>
                <a:t>4230,370</a:t>
              </a:r>
              <a:endParaRPr lang="ru-RU" sz="320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300192" y="2492895"/>
              <a:ext cx="1683760" cy="7728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200" b="1" dirty="0" smtClean="0"/>
                <a:t>5133,706</a:t>
              </a:r>
              <a:endParaRPr lang="ru-RU" sz="3200" dirty="0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187624" y="764704"/>
            <a:ext cx="45719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95536" y="0"/>
            <a:ext cx="8748464" cy="6926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Book Antiqua" panose="02040602050305030304" pitchFamily="18" charset="0"/>
              </a:rPr>
              <a:t>   Основные параметры исполнения бюджета </a:t>
            </a:r>
            <a:r>
              <a:rPr lang="ru-RU" sz="2400" b="1" i="1" dirty="0" err="1" smtClean="0">
                <a:latin typeface="Book Antiqua" panose="02040602050305030304" pitchFamily="18" charset="0"/>
              </a:rPr>
              <a:t>Атамановского</a:t>
            </a:r>
            <a:r>
              <a:rPr lang="ru-RU" sz="2400" b="1" i="1" dirty="0" smtClean="0">
                <a:latin typeface="Book Antiqua" panose="02040602050305030304" pitchFamily="18" charset="0"/>
              </a:rPr>
              <a:t> сельского поселения за полугодие 2026 года  </a:t>
            </a:r>
            <a:endParaRPr lang="ru-RU" sz="2400" b="1" i="1" dirty="0">
              <a:latin typeface="Book Antiqua" panose="02040602050305030304" pitchFamily="18" charset="0"/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123190" y="3354705"/>
            <a:ext cx="3500120" cy="229870"/>
          </a:xfrm>
          <a:prstGeom prst="rect">
            <a:avLst/>
          </a:prstGeom>
          <a:solidFill>
            <a:srgbClr val="00DA63"/>
          </a:solidFill>
          <a:ln w="1270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Налоги на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 физических лиц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136914" y="2192988"/>
            <a:ext cx="3482614" cy="307777"/>
          </a:xfrm>
          <a:prstGeom prst="rect">
            <a:avLst/>
          </a:prstGeom>
          <a:solidFill>
            <a:srgbClr val="00DA63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Налоги на прибыль, доходы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132080" y="4864100"/>
            <a:ext cx="3447415" cy="501015"/>
          </a:xfrm>
          <a:prstGeom prst="rect">
            <a:avLst/>
          </a:prstGeom>
          <a:solidFill>
            <a:srgbClr val="00DA63"/>
          </a:solidFill>
          <a:ln w="1270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 муниципальной и государственной собственности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137160" y="4408805"/>
            <a:ext cx="3460750" cy="334645"/>
          </a:xfrm>
          <a:prstGeom prst="rect">
            <a:avLst/>
          </a:prstGeom>
          <a:solidFill>
            <a:srgbClr val="00DA63"/>
          </a:solidFill>
          <a:ln w="1270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пошлина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130175" y="3647440"/>
            <a:ext cx="3498850" cy="273685"/>
          </a:xfrm>
          <a:prstGeom prst="rect">
            <a:avLst/>
          </a:prstGeom>
          <a:solidFill>
            <a:srgbClr val="00DA63"/>
          </a:solidFill>
          <a:ln w="12700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Штрафы, санкции, возмещение ущерба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4820585" y="2750439"/>
            <a:ext cx="3236437" cy="338554"/>
          </a:xfrm>
          <a:prstGeom prst="rect">
            <a:avLst/>
          </a:prstGeom>
          <a:solidFill>
            <a:srgbClr val="00E266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4780496" y="3897790"/>
            <a:ext cx="3236438" cy="307777"/>
          </a:xfrm>
          <a:prstGeom prst="rect">
            <a:avLst/>
          </a:prstGeom>
          <a:solidFill>
            <a:srgbClr val="00E266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4826528" y="4341376"/>
            <a:ext cx="3190406" cy="307777"/>
          </a:xfrm>
          <a:prstGeom prst="rect">
            <a:avLst/>
          </a:prstGeom>
          <a:solidFill>
            <a:srgbClr val="00E266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ЖКХ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4820584" y="2318930"/>
            <a:ext cx="3236438" cy="338554"/>
          </a:xfrm>
          <a:prstGeom prst="rect">
            <a:avLst/>
          </a:prstGeom>
          <a:solidFill>
            <a:srgbClr val="00EE6C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4826851" y="4767444"/>
            <a:ext cx="3233816" cy="307777"/>
          </a:xfrm>
          <a:prstGeom prst="rect">
            <a:avLst/>
          </a:prstGeom>
          <a:solidFill>
            <a:srgbClr val="00E266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 rot="10800000" flipV="1">
            <a:off x="4866420" y="5211325"/>
            <a:ext cx="3258683" cy="307777"/>
          </a:xfrm>
          <a:prstGeom prst="rect">
            <a:avLst/>
          </a:prstGeom>
          <a:solidFill>
            <a:srgbClr val="00E266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Культура, кинематография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3912410" y="2969813"/>
            <a:ext cx="868086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384,074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3924903" y="2180430"/>
            <a:ext cx="844865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438,546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3875650" y="4658254"/>
            <a:ext cx="724227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1,300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3917627" y="3768120"/>
            <a:ext cx="852141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16,996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0" name="Прямая со стрелкой 139"/>
          <p:cNvCxnSpPr/>
          <p:nvPr/>
        </p:nvCxnSpPr>
        <p:spPr>
          <a:xfrm>
            <a:off x="3436022" y="5620909"/>
            <a:ext cx="431800" cy="5143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 стрелкой 141"/>
          <p:cNvCxnSpPr>
            <a:stCxn id="123" idx="3"/>
            <a:endCxn id="136" idx="1"/>
          </p:cNvCxnSpPr>
          <p:nvPr/>
        </p:nvCxnSpPr>
        <p:spPr>
          <a:xfrm flipV="1">
            <a:off x="3619528" y="2334177"/>
            <a:ext cx="305435" cy="1333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 стрелкой 143"/>
          <p:cNvCxnSpPr/>
          <p:nvPr/>
        </p:nvCxnSpPr>
        <p:spPr>
          <a:xfrm>
            <a:off x="3611013" y="3090812"/>
            <a:ext cx="275847" cy="1691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 стрелкой 144"/>
          <p:cNvCxnSpPr/>
          <p:nvPr/>
        </p:nvCxnSpPr>
        <p:spPr>
          <a:xfrm>
            <a:off x="3606113" y="4674660"/>
            <a:ext cx="288932" cy="1286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Прямоугольник 145"/>
          <p:cNvSpPr/>
          <p:nvPr/>
        </p:nvSpPr>
        <p:spPr>
          <a:xfrm>
            <a:off x="8281446" y="2747580"/>
            <a:ext cx="799056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46,550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8266428" y="3276838"/>
            <a:ext cx="829313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8,650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8229600" y="4254500"/>
            <a:ext cx="857250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1053,767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8202498" y="2332169"/>
            <a:ext cx="899190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1563,034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8281448" y="4726786"/>
            <a:ext cx="781078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865,667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8192770" y="5196205"/>
            <a:ext cx="870585" cy="35306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1391,4855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3" name="Прямая со стрелкой 152"/>
          <p:cNvCxnSpPr>
            <a:stCxn id="128" idx="3"/>
            <a:endCxn id="146" idx="1"/>
          </p:cNvCxnSpPr>
          <p:nvPr/>
        </p:nvCxnSpPr>
        <p:spPr>
          <a:xfrm flipV="1">
            <a:off x="8057022" y="2901301"/>
            <a:ext cx="224790" cy="1841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>
            <a:stCxn id="130" idx="3"/>
            <a:endCxn id="148" idx="1"/>
          </p:cNvCxnSpPr>
          <p:nvPr/>
        </p:nvCxnSpPr>
        <p:spPr>
          <a:xfrm flipV="1">
            <a:off x="8016934" y="4408270"/>
            <a:ext cx="212725" cy="8763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 стрелкой 155"/>
          <p:cNvCxnSpPr>
            <a:stCxn id="131" idx="3"/>
            <a:endCxn id="149" idx="1"/>
          </p:cNvCxnSpPr>
          <p:nvPr/>
        </p:nvCxnSpPr>
        <p:spPr>
          <a:xfrm flipV="1">
            <a:off x="8057022" y="2486302"/>
            <a:ext cx="145415" cy="254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 стрелкой 157"/>
          <p:cNvCxnSpPr>
            <a:stCxn id="133" idx="3"/>
            <a:endCxn id="151" idx="1"/>
          </p:cNvCxnSpPr>
          <p:nvPr/>
        </p:nvCxnSpPr>
        <p:spPr>
          <a:xfrm flipV="1">
            <a:off x="8060667" y="4880693"/>
            <a:ext cx="220980" cy="412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 стрелкой 158"/>
          <p:cNvCxnSpPr/>
          <p:nvPr/>
        </p:nvCxnSpPr>
        <p:spPr>
          <a:xfrm>
            <a:off x="7890153" y="5381724"/>
            <a:ext cx="312685" cy="404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TextBox 267"/>
          <p:cNvSpPr txBox="1"/>
          <p:nvPr/>
        </p:nvSpPr>
        <p:spPr>
          <a:xfrm>
            <a:off x="123190" y="5441315"/>
            <a:ext cx="3438525" cy="231140"/>
          </a:xfrm>
          <a:prstGeom prst="rect">
            <a:avLst/>
          </a:prstGeom>
          <a:solidFill>
            <a:srgbClr val="00DA63"/>
          </a:solidFill>
          <a:ln w="9525" cmpd="thinThick">
            <a:solidFill>
              <a:schemeClr val="accent1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noAutofit/>
          </a:bodyPr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0" name="Прямоугольник 279"/>
          <p:cNvSpPr/>
          <p:nvPr/>
        </p:nvSpPr>
        <p:spPr>
          <a:xfrm>
            <a:off x="3968750" y="6210935"/>
            <a:ext cx="76200" cy="76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4" name="Прямоугольник 293"/>
          <p:cNvSpPr/>
          <p:nvPr/>
        </p:nvSpPr>
        <p:spPr>
          <a:xfrm>
            <a:off x="3868310" y="5075222"/>
            <a:ext cx="912186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50,031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6" name="Прямоугольник 295"/>
          <p:cNvSpPr/>
          <p:nvPr/>
        </p:nvSpPr>
        <p:spPr>
          <a:xfrm rot="10800000" flipV="1">
            <a:off x="3867785" y="5579110"/>
            <a:ext cx="912495" cy="30353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2827,320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23499" y="2585288"/>
            <a:ext cx="3482614" cy="307777"/>
          </a:xfrm>
          <a:prstGeom prst="rect">
            <a:avLst/>
          </a:prstGeom>
          <a:solidFill>
            <a:srgbClr val="00DA63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уплаты акцизов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3924884" y="2600047"/>
            <a:ext cx="844884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259,429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4" name="Прямая со стрелкой 93"/>
          <p:cNvCxnSpPr/>
          <p:nvPr/>
        </p:nvCxnSpPr>
        <p:spPr>
          <a:xfrm>
            <a:off x="3604696" y="2657484"/>
            <a:ext cx="324380" cy="9009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123499" y="2944797"/>
            <a:ext cx="3482614" cy="307777"/>
          </a:xfrm>
          <a:prstGeom prst="rect">
            <a:avLst/>
          </a:prstGeom>
          <a:solidFill>
            <a:srgbClr val="00DA63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Налоги на совокупный доход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929076" y="3368746"/>
            <a:ext cx="851419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1,142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7" name="Прямая со стрелкой 66"/>
          <p:cNvCxnSpPr/>
          <p:nvPr/>
        </p:nvCxnSpPr>
        <p:spPr>
          <a:xfrm>
            <a:off x="3611012" y="3905094"/>
            <a:ext cx="275847" cy="1691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>
            <a:off x="3634291" y="3514178"/>
            <a:ext cx="275847" cy="1691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>
            <a:off x="4820404" y="3277590"/>
            <a:ext cx="3236438" cy="523220"/>
          </a:xfrm>
          <a:prstGeom prst="rect">
            <a:avLst/>
          </a:prstGeom>
          <a:solidFill>
            <a:srgbClr val="00E266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8359323" y="3813116"/>
            <a:ext cx="703202" cy="307777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116,9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0" name="Прямая со стрелкой 79"/>
          <p:cNvCxnSpPr/>
          <p:nvPr/>
        </p:nvCxnSpPr>
        <p:spPr>
          <a:xfrm>
            <a:off x="8103025" y="3439758"/>
            <a:ext cx="312685" cy="404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Прямоугольник 80"/>
          <p:cNvSpPr/>
          <p:nvPr/>
        </p:nvSpPr>
        <p:spPr>
          <a:xfrm>
            <a:off x="8192838" y="3829704"/>
            <a:ext cx="873303" cy="30670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199,553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6" name="Прямая со стрелкой 85"/>
          <p:cNvCxnSpPr/>
          <p:nvPr/>
        </p:nvCxnSpPr>
        <p:spPr>
          <a:xfrm flipV="1">
            <a:off x="8033034" y="3922009"/>
            <a:ext cx="351809" cy="615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>
            <a:off x="3548365" y="5187101"/>
            <a:ext cx="364045" cy="2404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 rot="10800000" flipV="1">
            <a:off x="4820404" y="5726477"/>
            <a:ext cx="3258683" cy="307777"/>
          </a:xfrm>
          <a:prstGeom prst="rect">
            <a:avLst/>
          </a:prstGeom>
          <a:solidFill>
            <a:srgbClr val="00E266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политика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6" name="Прямая со стрелкой 65"/>
          <p:cNvCxnSpPr/>
          <p:nvPr/>
        </p:nvCxnSpPr>
        <p:spPr>
          <a:xfrm>
            <a:off x="8046586" y="5877600"/>
            <a:ext cx="312685" cy="404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/>
          <p:cNvSpPr/>
          <p:nvPr/>
        </p:nvSpPr>
        <p:spPr>
          <a:xfrm>
            <a:off x="8391525" y="5765800"/>
            <a:ext cx="659130" cy="23050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5,000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dirty="0" smtClean="0"/>
              <a:t>1</a:t>
            </a:r>
            <a:r>
              <a:rPr lang="ru-RU" dirty="0" smtClean="0"/>
              <a:t>16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1765" y="3983355"/>
            <a:ext cx="3409950" cy="222250"/>
          </a:xfrm>
          <a:prstGeom prst="rect">
            <a:avLst/>
          </a:prstGeom>
          <a:solidFill>
            <a:srgbClr val="00DA6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 Земельный налог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82556" y="4195480"/>
            <a:ext cx="887212" cy="3669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232,963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1" name="Прямая со стрелкой 90"/>
          <p:cNvCxnSpPr/>
          <p:nvPr/>
        </p:nvCxnSpPr>
        <p:spPr>
          <a:xfrm>
            <a:off x="3579379" y="4221706"/>
            <a:ext cx="288932" cy="1286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67"/>
          <p:cNvSpPr txBox="1"/>
          <p:nvPr/>
        </p:nvSpPr>
        <p:spPr>
          <a:xfrm>
            <a:off x="122555" y="5770245"/>
            <a:ext cx="3439795" cy="477520"/>
          </a:xfrm>
          <a:prstGeom prst="rect">
            <a:avLst/>
          </a:prstGeom>
          <a:solidFill>
            <a:srgbClr val="00DA63"/>
          </a:solidFill>
          <a:ln w="9525" cmpd="thinThick">
            <a:solidFill>
              <a:schemeClr val="accent1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noAutofit/>
          </a:bodyPr>
          <a:lstStyle/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оказания платных услуг и компенсации затрат  государства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0800000" flipV="1">
            <a:off x="3851275" y="6034405"/>
            <a:ext cx="929005" cy="26098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18,765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419512" y="6093349"/>
            <a:ext cx="431800" cy="5143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485552" y="6453394"/>
            <a:ext cx="366395" cy="7175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267"/>
          <p:cNvSpPr txBox="1"/>
          <p:nvPr/>
        </p:nvSpPr>
        <p:spPr>
          <a:xfrm>
            <a:off x="132715" y="6295390"/>
            <a:ext cx="3429635" cy="462280"/>
          </a:xfrm>
          <a:prstGeom prst="rect">
            <a:avLst/>
          </a:prstGeom>
          <a:solidFill>
            <a:srgbClr val="00DA63"/>
          </a:solidFill>
          <a:ln w="9525" cmpd="thinThick">
            <a:solidFill>
              <a:schemeClr val="accent1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noAutofit/>
          </a:bodyPr>
          <a:lstStyle/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Задолженность и перерасчеты по отмененным налогам сборам и иным обязательств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0800000" flipV="1">
            <a:off x="3867785" y="6367145"/>
            <a:ext cx="901065" cy="30543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-0,198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8500"/>
                            </p:stCondLst>
                            <p:childTnLst>
                              <p:par>
                                <p:cTn id="1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2500"/>
                            </p:stCondLst>
                            <p:childTnLst>
                              <p:par>
                                <p:cTn id="1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3500"/>
                            </p:stCondLst>
                            <p:childTnLst>
                              <p:par>
                                <p:cTn id="1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4500"/>
                            </p:stCondLst>
                            <p:childTnLst>
                              <p:par>
                                <p:cTn id="1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5000"/>
                            </p:stCondLst>
                            <p:childTnLst>
                              <p:par>
                                <p:cTn id="1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6000"/>
                            </p:stCondLst>
                            <p:childTnLst>
                              <p:par>
                                <p:cTn id="1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1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8000"/>
                            </p:stCondLst>
                            <p:childTnLst>
                              <p:par>
                                <p:cTn id="19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9000"/>
                            </p:stCondLst>
                            <p:childTnLst>
                              <p:par>
                                <p:cTn id="2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30000"/>
                            </p:stCondLst>
                            <p:childTnLst>
                              <p:par>
                                <p:cTn id="2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30500"/>
                            </p:stCondLst>
                            <p:childTnLst>
                              <p:par>
                                <p:cTn id="2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31500"/>
                            </p:stCondLst>
                            <p:childTnLst>
                              <p:par>
                                <p:cTn id="2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32500"/>
                            </p:stCondLst>
                            <p:childTnLst>
                              <p:par>
                                <p:cTn id="2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33000"/>
                            </p:stCondLst>
                            <p:childTnLst>
                              <p:par>
                                <p:cTn id="2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33500"/>
                            </p:stCondLst>
                            <p:childTnLst>
                              <p:par>
                                <p:cTn id="2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4500"/>
                            </p:stCondLst>
                            <p:childTnLst>
                              <p:par>
                                <p:cTn id="2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5500"/>
                            </p:stCondLst>
                            <p:childTnLst>
                              <p:par>
                                <p:cTn id="2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6000"/>
                            </p:stCondLst>
                            <p:childTnLst>
                              <p:par>
                                <p:cTn id="2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37000"/>
                            </p:stCondLst>
                            <p:childTnLst>
                              <p:par>
                                <p:cTn id="2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7500"/>
                            </p:stCondLst>
                            <p:childTnLst>
                              <p:par>
                                <p:cTn id="2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8000"/>
                            </p:stCondLst>
                            <p:childTnLst>
                              <p:par>
                                <p:cTn id="2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39000"/>
                            </p:stCondLst>
                            <p:childTnLst>
                              <p:par>
                                <p:cTn id="2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39500"/>
                            </p:stCondLst>
                            <p:childTnLst>
                              <p:par>
                                <p:cTn id="2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40000"/>
                            </p:stCondLst>
                            <p:childTnLst>
                              <p:par>
                                <p:cTn id="2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41000"/>
                            </p:stCondLst>
                            <p:childTnLst>
                              <p:par>
                                <p:cTn id="2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41500"/>
                            </p:stCondLst>
                            <p:childTnLst>
                              <p:par>
                                <p:cTn id="2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42000"/>
                            </p:stCondLst>
                            <p:childTnLst>
                              <p:par>
                                <p:cTn id="2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bldLvl="0" animBg="1"/>
      <p:bldP spid="123" grpId="0" animBg="1"/>
      <p:bldP spid="124" grpId="0" bldLvl="0" animBg="1"/>
      <p:bldP spid="125" grpId="0" bldLvl="0" animBg="1"/>
      <p:bldP spid="126" grpId="0" bldLvl="0" animBg="1"/>
      <p:bldP spid="128" grpId="0" animBg="1"/>
      <p:bldP spid="129" grpId="0" animBg="1"/>
      <p:bldP spid="130" grpId="0" animBg="1"/>
      <p:bldP spid="131" grpId="0" animBg="1"/>
      <p:bldP spid="133" grpId="0" animBg="1"/>
      <p:bldP spid="134" grpId="0" animBg="1"/>
      <p:bldP spid="135" grpId="0" bldLvl="0" animBg="1"/>
      <p:bldP spid="136" grpId="0" bldLvl="0" animBg="1"/>
      <p:bldP spid="137" grpId="0" bldLvl="0" animBg="1"/>
      <p:bldP spid="138" grpId="0" bldLvl="0" animBg="1"/>
      <p:bldP spid="146" grpId="0" bldLvl="0" animBg="1"/>
      <p:bldP spid="147" grpId="0" bldLvl="0" animBg="1"/>
      <p:bldP spid="148" grpId="0" bldLvl="0" animBg="1"/>
      <p:bldP spid="149" grpId="0" bldLvl="0" animBg="1"/>
      <p:bldP spid="151" grpId="0" bldLvl="0" animBg="1"/>
      <p:bldP spid="152" grpId="0" bldLvl="0" animBg="1"/>
      <p:bldP spid="294" grpId="0" bldLvl="0" animBg="1"/>
      <p:bldP spid="296" grpId="0" bldLvl="0" animBg="1"/>
      <p:bldP spid="68" grpId="0" animBg="1"/>
      <p:bldP spid="72" grpId="0" bldLvl="0" animBg="1"/>
      <p:bldP spid="60" grpId="0" animBg="1"/>
      <p:bldP spid="65" grpId="0" bldLvl="0" animBg="1"/>
      <p:bldP spid="75" grpId="0" animBg="1"/>
      <p:bldP spid="78" grpId="0" animBg="1"/>
      <p:bldP spid="81" grpId="0" bldLvl="0" animBg="1"/>
      <p:bldP spid="64" grpId="0" animBg="1"/>
      <p:bldP spid="14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67544" y="1844824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доходов исполнения бюджета </a:t>
            </a:r>
            <a:b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Атамановского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поселения за полугодие 2026 года </a:t>
            </a:r>
            <a:b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(тыс. руб.)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40768"/>
          <a:ext cx="889248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63579" cy="165618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и неналоговых доходов бюджета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Атамановского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поселения за полугодие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  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899592" y="2276872"/>
          <a:ext cx="7488832" cy="4581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1872208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Структура безвозмездных поступлений</a:t>
            </a:r>
            <a:br>
              <a:rPr lang="ru-RU" sz="3600" dirty="0"/>
            </a:br>
            <a:r>
              <a:rPr lang="ru-RU" sz="3600" b="1" dirty="0"/>
              <a:t>из бюджетов других уровней </a:t>
            </a:r>
            <a:r>
              <a:rPr lang="ru-RU" sz="3600" b="1" dirty="0" smtClean="0"/>
              <a:t>за полугодие  </a:t>
            </a:r>
            <a:r>
              <a:rPr lang="ru-RU" sz="3600" b="1" dirty="0" smtClean="0"/>
              <a:t>2026 </a:t>
            </a:r>
            <a:r>
              <a:rPr lang="ru-RU" sz="3600" b="1" dirty="0" smtClean="0"/>
              <a:t>года    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857364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расходов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Атамановского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поселения на жилищно-коммунальное хозяйство за полугодие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   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2663</Words>
  <Application>WPS Presentation</Application>
  <PresentationFormat>Экран (4:3)</PresentationFormat>
  <Paragraphs>134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SimSun</vt:lpstr>
      <vt:lpstr>Wingdings</vt:lpstr>
      <vt:lpstr>Symbol</vt:lpstr>
      <vt:lpstr>Georgia</vt:lpstr>
      <vt:lpstr>Times New Roman</vt:lpstr>
      <vt:lpstr>Bookman Old Style</vt:lpstr>
      <vt:lpstr>Arial Black</vt:lpstr>
      <vt:lpstr>Book Antiqua</vt:lpstr>
      <vt:lpstr>Candara</vt:lpstr>
      <vt:lpstr>Microsoft YaHei</vt:lpstr>
      <vt:lpstr>Arial Unicode MS</vt:lpstr>
      <vt:lpstr>Calibri</vt:lpstr>
      <vt:lpstr>Волна</vt:lpstr>
      <vt:lpstr>Администрация Атамановского сельского поселения</vt:lpstr>
      <vt:lpstr>Реализация утвержденных Главой Атамановского сельского поселения основных направлений бюджетной и налоговой политики</vt:lpstr>
      <vt:lpstr>Наполняемость местного бюджета от установленных нормативов отчислений </vt:lpstr>
      <vt:lpstr>PowerPoint 演示文稿</vt:lpstr>
      <vt:lpstr>PowerPoint 演示文稿</vt:lpstr>
      <vt:lpstr>Динамика доходов исполнения бюджета  Атамановского сельского поселения за полугодие 2025 года                                                           (тыс. руб.)</vt:lpstr>
      <vt:lpstr>Объем налоговых и неналоговых доходов бюджета Атамановского сельского поселения за полугодие 2025 года     </vt:lpstr>
      <vt:lpstr>Структура безвозмездных поступлений из бюджетов других уровней за полугодие  2025 года     </vt:lpstr>
      <vt:lpstr>Сравнительный анализ расходов Атамановского сельского поселения на жилищно-коммунальное хозяйство за полугодие 2025 года        </vt:lpstr>
      <vt:lpstr>Динамика расходов бюджета Атамановского сельского поселения на реализацию муниципальных целевых программ за полугодие 2025 года                                                                                      (тыс. руб.)</vt:lpstr>
      <vt:lpstr>Мониторинг расходов на содержание органов местного самоуправления за полугодие 2025 года                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Администрация Семикаракорского городского поселения</dc:title>
  <dc:creator>Admin</dc:creator>
  <cp:lastModifiedBy>WPS_1778222445</cp:lastModifiedBy>
  <cp:revision>298</cp:revision>
  <cp:lastPrinted>2023-03-27T12:32:00Z</cp:lastPrinted>
  <dcterms:created xsi:type="dcterms:W3CDTF">2014-05-06T11:50:00Z</dcterms:created>
  <dcterms:modified xsi:type="dcterms:W3CDTF">2026-07-08T12:22:47Z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260B1D7B64D64D389816B075880D4E89_12</vt:lpwstr>
  </property>
  <property fmtid="{D5CDD505-2E9C-101B-9397-08002B2CF9AE}" pid="3" name="KSOProductBuildVer">
    <vt:lpwstr>1049-12.1.0.26880</vt:lpwstr>
  </property>
</Properties>
</file>