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56" r:id="rId2"/>
    <p:sldId id="257" r:id="rId3"/>
    <p:sldId id="259" r:id="rId4"/>
    <p:sldId id="268" r:id="rId5"/>
    <p:sldId id="269" r:id="rId6"/>
    <p:sldId id="261" r:id="rId7"/>
    <p:sldId id="262" r:id="rId8"/>
    <p:sldId id="270" r:id="rId9"/>
    <p:sldId id="263" r:id="rId10"/>
    <p:sldId id="264" r:id="rId11"/>
    <p:sldId id="267" r:id="rId1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99"/>
    <a:srgbClr val="FFFFCC"/>
    <a:srgbClr val="00E266"/>
    <a:srgbClr val="00DA63"/>
    <a:srgbClr val="00EE6C"/>
    <a:srgbClr val="CCFF99"/>
    <a:srgbClr val="FF9999"/>
    <a:srgbClr val="00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 autoAdjust="0"/>
    <p:restoredTop sz="94692" autoAdjust="0"/>
  </p:normalViewPr>
  <p:slideViewPr>
    <p:cSldViewPr>
      <p:cViewPr>
        <p:scale>
          <a:sx n="107" d="100"/>
          <a:sy n="107" d="100"/>
        </p:scale>
        <p:origin x="-942" y="15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576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image" Target="../media/image5.jpe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2.xlsx"/><Relationship Id="rId1" Type="http://schemas.openxmlformats.org/officeDocument/2006/relationships/image" Target="../media/image2.jpeg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sideWall>
      <c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</c:spPr>
    </c:sideWall>
    <c:backWall>
      <c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</c:spPr>
    </c:backWall>
    <c:plotArea>
      <c:layout>
        <c:manualLayout>
          <c:layoutTarget val="inner"/>
          <c:xMode val="edge"/>
          <c:yMode val="edge"/>
          <c:x val="0.17105630893360552"/>
          <c:y val="4.6451443569553795E-2"/>
          <c:w val="0.72345679012345676"/>
          <c:h val="0.7358729221347334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dLbl>
              <c:idx val="0"/>
              <c:layout>
                <c:manualLayout>
                  <c:x val="-3.0864197530864213E-2"/>
                  <c:y val="8.3333333333333384E-3"/>
                </c:manualLayout>
              </c:layout>
              <c:showVal val="1"/>
            </c:dLbl>
            <c:dLbl>
              <c:idx val="1"/>
              <c:layout>
                <c:manualLayout>
                  <c:x val="-2.3148269660736846E-2"/>
                  <c:y val="-8.3333333333333228E-3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Всего доходов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4175.8999999999996</c:v>
                </c:pt>
                <c:pt idx="1">
                  <c:v>6169.9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</c:spPr>
          <c:dLbls>
            <c:dLbl>
              <c:idx val="0"/>
              <c:layout>
                <c:manualLayout>
                  <c:x val="-3.0864197530864213E-3"/>
                  <c:y val="5.5555555555555558E-3"/>
                </c:manualLayout>
              </c:layout>
              <c:showVal val="1"/>
            </c:dLbl>
            <c:dLbl>
              <c:idx val="1"/>
              <c:layout>
                <c:manualLayout>
                  <c:x val="4.6296296296296328E-3"/>
                  <c:y val="-1.0987970253718296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Всего доходов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4131.3999999999996</c:v>
                </c:pt>
                <c:pt idx="1">
                  <c:v>6228.8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</c:spPr>
          <c:dLbls>
            <c:dLbl>
              <c:idx val="0"/>
              <c:layout>
                <c:manualLayout>
                  <c:x val="1.6975308641975322E-2"/>
                  <c:y val="-3.3333333333333347E-2"/>
                </c:manualLayout>
              </c:layout>
              <c:showVal val="1"/>
            </c:dLbl>
            <c:dLbl>
              <c:idx val="1"/>
              <c:layout>
                <c:manualLayout>
                  <c:x val="4.3209876543209853E-2"/>
                  <c:y val="-5.5555555555555558E-3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Всего доходов</c:v>
                </c:pt>
              </c:strCache>
            </c:strRef>
          </c:cat>
          <c:val>
            <c:numRef>
              <c:f>Лист1!$D$2:$D$3</c:f>
              <c:numCache>
                <c:formatCode>#,##0.0</c:formatCode>
                <c:ptCount val="2"/>
                <c:pt idx="0">
                  <c:v>4150.2</c:v>
                </c:pt>
                <c:pt idx="1">
                  <c:v>5350.3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2026 год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</c:spPr>
          <c:dLbls>
            <c:dLbl>
              <c:idx val="0"/>
              <c:layout>
                <c:manualLayout>
                  <c:x val="4.4753086419753105E-2"/>
                  <c:y val="-5.5557742782152211E-3"/>
                </c:manualLayout>
              </c:layout>
              <c:showVal val="1"/>
            </c:dLbl>
            <c:dLbl>
              <c:idx val="1"/>
              <c:layout>
                <c:manualLayout>
                  <c:x val="6.481481481481495E-2"/>
                  <c:y val="-3.611111111111112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6669,2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Всего доходов</c:v>
                </c:pt>
              </c:strCache>
            </c:strRef>
          </c:cat>
          <c:val>
            <c:numRef>
              <c:f>Лист1!$E$2:$E$3</c:f>
              <c:numCache>
                <c:formatCode>#,##0.0</c:formatCode>
                <c:ptCount val="2"/>
                <c:pt idx="0">
                  <c:v>5565.7</c:v>
                </c:pt>
                <c:pt idx="1">
                  <c:v>6669.2</c:v>
                </c:pt>
              </c:numCache>
            </c:numRef>
          </c:val>
        </c:ser>
        <c:gapWidth val="122"/>
        <c:gapDepth val="48"/>
        <c:shape val="box"/>
        <c:axId val="143312000"/>
        <c:axId val="143313536"/>
        <c:axId val="0"/>
      </c:bar3DChart>
      <c:catAx>
        <c:axId val="14331200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b="1">
                <a:solidFill>
                  <a:schemeClr val="accent1"/>
                </a:solidFill>
              </a:defRPr>
            </a:pPr>
            <a:endParaRPr lang="ru-RU"/>
          </a:p>
        </c:txPr>
        <c:crossAx val="143313536"/>
        <c:crosses val="autoZero"/>
        <c:auto val="1"/>
        <c:lblAlgn val="ctr"/>
        <c:lblOffset val="100"/>
      </c:catAx>
      <c:valAx>
        <c:axId val="143313536"/>
        <c:scaling>
          <c:orientation val="minMax"/>
        </c:scaling>
        <c:axPos val="l"/>
        <c:majorGridlines/>
        <c:numFmt formatCode="#,##0.0" sourceLinked="1"/>
        <c:tickLblPos val="nextTo"/>
        <c:crossAx val="14331200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b="1">
              <a:solidFill>
                <a:schemeClr val="accent1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Общий</a:t>
            </a:r>
            <a:r>
              <a:rPr lang="ru-RU" baseline="0" dirty="0" smtClean="0"/>
              <a:t> объем доходов </a:t>
            </a:r>
            <a:r>
              <a:rPr lang="ru-RU" baseline="0" dirty="0" smtClean="0"/>
              <a:t>6669,2тыс.руб</a:t>
            </a:r>
            <a:r>
              <a:rPr lang="ru-RU" baseline="0" dirty="0" smtClean="0"/>
              <a:t>.</a:t>
            </a:r>
            <a:endParaRPr lang="ru-RU" dirty="0"/>
          </a:p>
        </c:rich>
      </c:tx>
      <c:layout>
        <c:manualLayout>
          <c:xMode val="edge"/>
          <c:yMode val="edge"/>
          <c:x val="0.23053231494476231"/>
          <c:y val="0"/>
        </c:manualLayout>
      </c:layout>
    </c:title>
    <c:view3D>
      <c:rotX val="30"/>
      <c:rotY val="3"/>
      <c:depthPercent val="100"/>
      <c:rAngAx val="1"/>
    </c:view3D>
    <c:plotArea>
      <c:layout>
        <c:manualLayout>
          <c:layoutTarget val="inner"/>
          <c:xMode val="edge"/>
          <c:yMode val="edge"/>
          <c:x val="0"/>
          <c:y val="0.67615779177688962"/>
          <c:w val="1"/>
          <c:h val="0.2965166032602985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общий объем доходов 35634,3 тыс. руб.</c:v>
                </c:pt>
              </c:strCache>
            </c:strRef>
          </c:tx>
          <c:explosion val="31"/>
          <c:dPt>
            <c:idx val="1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CCFF99"/>
              </a:solidFill>
            </c:spPr>
          </c:dPt>
          <c:dPt>
            <c:idx val="5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Pt>
            <c:idx val="7"/>
            <c:spPr>
              <a:solidFill>
                <a:schemeClr val="accent2"/>
              </a:solidFill>
              <a:ln>
                <a:solidFill>
                  <a:srgbClr val="7030A0"/>
                </a:solidFill>
              </a:ln>
            </c:spPr>
          </c:dPt>
          <c:dPt>
            <c:idx val="8"/>
            <c:spPr>
              <a:solidFill>
                <a:srgbClr val="00FFCC"/>
              </a:solidFill>
            </c:spPr>
          </c:dPt>
          <c:dLbls>
            <c:dLbl>
              <c:idx val="0"/>
              <c:layout>
                <c:manualLayout>
                  <c:x val="2.0929706898413041E-2"/>
                  <c:y val="6.2333539516630319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16,9 </a:t>
                    </a:r>
                    <a:r>
                      <a:rPr lang="ru-RU" dirty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layout>
                <c:manualLayout>
                  <c:x val="-0.15508609521753217"/>
                  <c:y val="7.346312121475992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0,2%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delete val="1"/>
            </c:dLbl>
            <c:dLbl>
              <c:idx val="3"/>
              <c:layout>
                <c:manualLayout>
                  <c:x val="9.3242155169311627E-2"/>
                  <c:y val="-0.1833109008908921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0,9%       </a:t>
                    </a:r>
                  </a:p>
                  <a:p>
                    <a:r>
                      <a:rPr lang="ru-RU" dirty="0" smtClean="0"/>
                      <a:t> 31,5%  </a:t>
                    </a:r>
                    <a:endParaRPr lang="en-US" dirty="0"/>
                  </a:p>
                </c:rich>
              </c:tx>
              <c:showPercent val="1"/>
            </c:dLbl>
            <c:dLbl>
              <c:idx val="4"/>
              <c:delete val="1"/>
            </c:dLbl>
            <c:dLbl>
              <c:idx val="5"/>
              <c:layout>
                <c:manualLayout>
                  <c:x val="0.38063217460146115"/>
                  <c:y val="-0.1675510153526484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4,4%</a:t>
                    </a:r>
                    <a:endParaRPr lang="en-US" dirty="0"/>
                  </a:p>
                </c:rich>
              </c:tx>
              <c:showPercent val="1"/>
            </c:dLbl>
            <c:dLbl>
              <c:idx val="6"/>
              <c:layout>
                <c:manualLayout>
                  <c:x val="-9.4071676292777712E-2"/>
                  <c:y val="4.993870801142215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11,2%</a:t>
                    </a:r>
                    <a:endParaRPr lang="en-US" dirty="0"/>
                  </a:p>
                </c:rich>
              </c:tx>
              <c:showPercent val="1"/>
            </c:dLbl>
            <c:dLbl>
              <c:idx val="7"/>
              <c:layout>
                <c:manualLayout>
                  <c:x val="-0.15311555381625824"/>
                  <c:y val="0.2705772932136671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0,2%</a:t>
                    </a:r>
                    <a:endParaRPr lang="en-US" dirty="0"/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lang="ru-RU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Лист1!$A$2:$A$9</c:f>
              <c:strCache>
                <c:ptCount val="7"/>
                <c:pt idx="0">
                  <c:v>НДФЛ</c:v>
                </c:pt>
                <c:pt idx="1">
                  <c:v>ЕСХН</c:v>
                </c:pt>
                <c:pt idx="2">
                  <c:v>Налог на им. физ. лиц</c:v>
                </c:pt>
                <c:pt idx="3">
                  <c:v>Земельный налог</c:v>
                </c:pt>
                <c:pt idx="4">
                  <c:v>Государственная пошлина</c:v>
                </c:pt>
                <c:pt idx="5">
                  <c:v>Доходы от сдачи в аренду муниц. имущества</c:v>
                </c:pt>
                <c:pt idx="6">
                  <c:v>Доходы от уплаты акцизов</c:v>
                </c:pt>
              </c:strCache>
            </c:strRef>
          </c:cat>
          <c:val>
            <c:numRef>
              <c:f>Лист1!$B$2:$B$9</c:f>
              <c:numCache>
                <c:formatCode>#,##0.0</c:formatCode>
                <c:ptCount val="8"/>
                <c:pt idx="0">
                  <c:v>1245</c:v>
                </c:pt>
                <c:pt idx="1">
                  <c:v>710</c:v>
                </c:pt>
                <c:pt idx="2">
                  <c:v>40</c:v>
                </c:pt>
                <c:pt idx="3">
                  <c:v>1400</c:v>
                </c:pt>
                <c:pt idx="4">
                  <c:v>5</c:v>
                </c:pt>
                <c:pt idx="5">
                  <c:v>1640</c:v>
                </c:pt>
                <c:pt idx="6">
                  <c:v>525.79999999999995</c:v>
                </c:pt>
              </c:numCache>
            </c:numRef>
          </c:val>
        </c:ser>
        <c:dLbls>
          <c:showPercent val="1"/>
        </c:dLbls>
      </c:pie3DChart>
      <c:spPr>
        <a:blipFill>
          <a:blip xmlns:r="http://schemas.openxmlformats.org/officeDocument/2006/relationships" r:embed="rId1"/>
          <a:tile tx="0" ty="0" sx="100000" sy="100000" flip="none" algn="tl"/>
        </a:blipFill>
        <a:ln w="25400">
          <a:noFill/>
        </a:ln>
      </c:spPr>
    </c:plotArea>
    <c:legend>
      <c:legendPos val="t"/>
      <c:legendEntry>
        <c:idx val="7"/>
        <c:delete val="1"/>
      </c:legendEntry>
      <c:layout>
        <c:manualLayout>
          <c:xMode val="edge"/>
          <c:yMode val="edge"/>
          <c:x val="0.23079118536111423"/>
          <c:y val="9.5853276062419529E-2"/>
          <c:w val="0.53984580229587309"/>
          <c:h val="0.5688333341383971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2"/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2.228412406655705E-2"/>
          <c:y val="6.6138484612820819E-2"/>
          <c:w val="0.60348404383831145"/>
          <c:h val="0.9069162068412149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bg2"/>
              </a:solidFill>
            </a:ln>
          </c:spPr>
          <c:explosion val="25"/>
          <c:cat>
            <c:strRef>
              <c:f>Лист1!$A$2:$A$4</c:f>
              <c:strCache>
                <c:ptCount val="3"/>
                <c:pt idx="0">
                  <c:v>Дотации</c:v>
                </c:pt>
                <c:pt idx="1">
                  <c:v>Субвенции</c:v>
                </c:pt>
                <c:pt idx="2">
                  <c:v>Иные межбюджетные трансферты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956</c:v>
                </c:pt>
                <c:pt idx="1">
                  <c:v>147.5</c:v>
                </c:pt>
                <c:pt idx="2">
                  <c:v>0</c:v>
                </c:pt>
              </c:numCache>
            </c:numRef>
          </c:val>
        </c:ser>
      </c:pie3DChart>
      <c:spPr>
        <a:solidFill>
          <a:schemeClr val="bg2"/>
        </a:solidFill>
      </c:spPr>
    </c:plotArea>
    <c:legend>
      <c:legendPos val="r"/>
      <c:legendEntry>
        <c:idx val="0"/>
        <c:txPr>
          <a:bodyPr/>
          <a:lstStyle/>
          <a:p>
            <a:pPr>
              <a:defRPr b="1" i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="1" i="1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b="1" i="1"/>
            </a:pPr>
            <a:endParaRPr lang="ru-RU"/>
          </a:p>
        </c:txPr>
      </c:legendEntry>
      <c:layout>
        <c:manualLayout>
          <c:xMode val="edge"/>
          <c:yMode val="edge"/>
          <c:x val="0.67260761504263433"/>
          <c:y val="0.24985649742621197"/>
          <c:w val="0.32053573139842539"/>
          <c:h val="0.72032737103284816"/>
        </c:manualLayout>
      </c:layout>
      <c:spPr>
        <a:effectLst>
          <a:glow rad="228600">
            <a:schemeClr val="accent1">
              <a:satMod val="175000"/>
              <a:alpha val="40000"/>
            </a:schemeClr>
          </a:glow>
        </a:effectLst>
      </c:sp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floor>
      <c:spPr>
        <a:solidFill>
          <a:srgbClr val="FFFF99"/>
        </a:solidFill>
      </c:spPr>
    </c:floor>
    <c:sideWall>
      <c:spPr>
        <a:solidFill>
          <a:srgbClr val="FFFFCC"/>
        </a:solidFill>
      </c:spPr>
    </c:sideWall>
    <c:backWall>
      <c:spPr>
        <a:solidFill>
          <a:srgbClr val="FFFFCC"/>
        </a:solidFill>
      </c:spPr>
    </c:backWall>
    <c:plotArea>
      <c:layout>
        <c:manualLayout>
          <c:layoutTarget val="inner"/>
          <c:xMode val="edge"/>
          <c:yMode val="edge"/>
          <c:x val="0.10957689316613205"/>
          <c:y val="4.4409667541557327E-2"/>
          <c:w val="0.8796206376980662"/>
          <c:h val="0.7398768591426071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2023г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598,3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тыс. руб.</c:v>
                </c:pt>
              </c:strCache>
            </c:strRef>
          </c:cat>
          <c:val>
            <c:numRef>
              <c:f>Лист1!$B$2</c:f>
              <c:numCache>
                <c:formatCode>#,##0.0</c:formatCode>
                <c:ptCount val="1"/>
                <c:pt idx="0">
                  <c:v>598.29999999999995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 г</c:v>
                </c:pt>
              </c:strCache>
            </c:strRef>
          </c:tx>
          <c:spPr>
            <a:solidFill>
              <a:schemeClr val="bg2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516,0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тыс. руб.</c:v>
                </c:pt>
              </c:strCache>
            </c:strRef>
          </c:cat>
          <c:val>
            <c:numRef>
              <c:f>Лист1!$C$2</c:f>
              <c:numCache>
                <c:formatCode>#,##0.0</c:formatCode>
                <c:ptCount val="1"/>
                <c:pt idx="0">
                  <c:v>516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 г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358,0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тыс. руб.</c:v>
                </c:pt>
              </c:strCache>
            </c:strRef>
          </c:cat>
          <c:val>
            <c:numRef>
              <c:f>Лист1!$D$2</c:f>
              <c:numCache>
                <c:formatCode>#,##0.0</c:formatCode>
                <c:ptCount val="1"/>
                <c:pt idx="0">
                  <c:v>358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2026г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943,2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тыс. руб.</c:v>
                </c:pt>
              </c:strCache>
            </c:strRef>
          </c:cat>
          <c:val>
            <c:numRef>
              <c:f>Лист1!$E$2</c:f>
              <c:numCache>
                <c:formatCode>#,##0.0</c:formatCode>
                <c:ptCount val="1"/>
                <c:pt idx="0">
                  <c:v>940</c:v>
                </c:pt>
              </c:numCache>
            </c:numRef>
          </c:val>
        </c:ser>
        <c:shape val="cone"/>
        <c:axId val="152366080"/>
        <c:axId val="152580864"/>
        <c:axId val="0"/>
      </c:bar3DChart>
      <c:catAx>
        <c:axId val="152366080"/>
        <c:scaling>
          <c:orientation val="minMax"/>
        </c:scaling>
        <c:axPos val="b"/>
        <c:tickLblPos val="nextTo"/>
        <c:crossAx val="152580864"/>
        <c:crosses val="autoZero"/>
        <c:auto val="1"/>
        <c:lblAlgn val="ctr"/>
        <c:lblOffset val="100"/>
      </c:catAx>
      <c:valAx>
        <c:axId val="152580864"/>
        <c:scaling>
          <c:orientation val="minMax"/>
        </c:scaling>
        <c:axPos val="l"/>
        <c:majorGridlines/>
        <c:numFmt formatCode="#,##0.0" sourceLinked="1"/>
        <c:tickLblPos val="nextTo"/>
        <c:crossAx val="152366080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5"/>
  <c:chart>
    <c:autoTitleDeleted val="1"/>
    <c:view3D>
      <c:perspective val="30"/>
    </c:view3D>
    <c:floor>
      <c:spPr>
        <a:solidFill>
          <a:schemeClr val="accent1">
            <a:lumMod val="20000"/>
            <a:lumOff val="80000"/>
          </a:schemeClr>
        </a:solidFill>
      </c:spPr>
    </c:floor>
    <c:sideWall>
      <c:spPr>
        <a:solidFill>
          <a:schemeClr val="accent6">
            <a:lumMod val="20000"/>
            <a:lumOff val="80000"/>
          </a:schemeClr>
        </a:solidFill>
        <a:scene3d>
          <a:camera prst="orthographicFront"/>
          <a:lightRig rig="threePt" dir="t"/>
        </a:scene3d>
        <a:sp3d/>
      </c:spPr>
    </c:sideWall>
    <c:backWall>
      <c:spPr>
        <a:solidFill>
          <a:schemeClr val="accent6">
            <a:lumMod val="20000"/>
            <a:lumOff val="80000"/>
          </a:schemeClr>
        </a:solidFill>
        <a:scene3d>
          <a:camera prst="orthographicFront"/>
          <a:lightRig rig="threePt" dir="t"/>
        </a:scene3d>
        <a:sp3d/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solidFill>
              <a:srgbClr val="FFFF99"/>
            </a:solidFill>
          </c:spPr>
          <c:cat>
            <c:strRef>
              <c:f>Лист1!$A$2:$A$4</c:f>
              <c:strCache>
                <c:ptCount val="3"/>
                <c:pt idx="0">
                  <c:v>2024г</c:v>
                </c:pt>
                <c:pt idx="1">
                  <c:v>2025г</c:v>
                </c:pt>
                <c:pt idx="2">
                  <c:v>2026г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solidFill>
              <a:srgbClr val="00B0F0"/>
            </a:solidFill>
          </c:spPr>
          <c:cat>
            <c:strRef>
              <c:f>Лист1!$A$2:$A$4</c:f>
              <c:strCache>
                <c:ptCount val="3"/>
                <c:pt idx="0">
                  <c:v>2024г</c:v>
                </c:pt>
                <c:pt idx="1">
                  <c:v>2025г</c:v>
                </c:pt>
                <c:pt idx="2">
                  <c:v>2026г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Федеральный бюджет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cat>
            <c:strRef>
              <c:f>Лист1!$A$2:$A$4</c:f>
              <c:strCache>
                <c:ptCount val="3"/>
                <c:pt idx="0">
                  <c:v>2024г</c:v>
                </c:pt>
                <c:pt idx="1">
                  <c:v>2025г</c:v>
                </c:pt>
                <c:pt idx="2">
                  <c:v>2026г</c:v>
                </c:pt>
              </c:strCache>
            </c:str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gapWidth val="55"/>
        <c:gapDepth val="55"/>
        <c:shape val="cylinder"/>
        <c:axId val="154141056"/>
        <c:axId val="154142592"/>
        <c:axId val="0"/>
      </c:bar3DChart>
      <c:catAx>
        <c:axId val="154141056"/>
        <c:scaling>
          <c:orientation val="minMax"/>
        </c:scaling>
        <c:axPos val="b"/>
        <c:majorTickMark val="none"/>
        <c:tickLblPos val="nextTo"/>
        <c:crossAx val="154142592"/>
        <c:crosses val="autoZero"/>
        <c:auto val="1"/>
        <c:lblAlgn val="ctr"/>
        <c:lblOffset val="100"/>
      </c:catAx>
      <c:valAx>
        <c:axId val="154142592"/>
        <c:scaling>
          <c:orientation val="minMax"/>
        </c:scaling>
        <c:axPos val="l"/>
        <c:majorGridlines/>
        <c:numFmt formatCode="#,##0.0" sourceLinked="1"/>
        <c:majorTickMark val="none"/>
        <c:tickLblPos val="nextTo"/>
        <c:crossAx val="154141056"/>
        <c:crosses val="autoZero"/>
        <c:crossBetween val="between"/>
      </c:valAx>
    </c:plotArea>
    <c:legend>
      <c:legendPos val="r"/>
      <c:legendEntry>
        <c:idx val="0"/>
        <c:delete val="1"/>
      </c:legendEntry>
      <c:legendEntry>
        <c:idx val="1"/>
        <c:delete val="1"/>
      </c:legendEntry>
      <c:layout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/>
          </c:spPr>
          <c:cat>
            <c:strRef>
              <c:f>Лист1!$A$2:$A$4</c:f>
              <c:strCache>
                <c:ptCount val="3"/>
                <c:pt idx="0">
                  <c:v>2024г.</c:v>
                </c:pt>
                <c:pt idx="1">
                  <c:v>2025г.</c:v>
                </c:pt>
                <c:pt idx="2">
                  <c:v>2026г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2341.1999999999998</c:v>
                </c:pt>
                <c:pt idx="1">
                  <c:v>2534.6</c:v>
                </c:pt>
                <c:pt idx="2">
                  <c:v>2230.6999999999998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</c:spPr>
          <c:cat>
            <c:strRef>
              <c:f>Лист1!$A$2:$A$4</c:f>
              <c:strCache>
                <c:ptCount val="3"/>
                <c:pt idx="0">
                  <c:v>2024г.</c:v>
                </c:pt>
                <c:pt idx="1">
                  <c:v>2025г.</c:v>
                </c:pt>
                <c:pt idx="2">
                  <c:v>2026г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2328.6</c:v>
                </c:pt>
                <c:pt idx="1">
                  <c:v>1451.1</c:v>
                </c:pt>
                <c:pt idx="2">
                  <c:v>2230.6999999999998</c:v>
                </c:pt>
              </c:numCache>
            </c:numRef>
          </c:val>
        </c:ser>
        <c:shape val="box"/>
        <c:axId val="154348160"/>
        <c:axId val="154358144"/>
        <c:axId val="0"/>
      </c:bar3DChart>
      <c:catAx>
        <c:axId val="154348160"/>
        <c:scaling>
          <c:orientation val="minMax"/>
        </c:scaling>
        <c:axPos val="b"/>
        <c:tickLblPos val="nextTo"/>
        <c:crossAx val="154358144"/>
        <c:crosses val="autoZero"/>
        <c:auto val="1"/>
        <c:lblAlgn val="ctr"/>
        <c:lblOffset val="100"/>
      </c:catAx>
      <c:valAx>
        <c:axId val="154358144"/>
        <c:scaling>
          <c:orientation val="minMax"/>
        </c:scaling>
        <c:axPos val="l"/>
        <c:majorGridlines/>
        <c:numFmt formatCode="General" sourceLinked="1"/>
        <c:tickLblPos val="nextTo"/>
        <c:crossAx val="15434816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8360F0-13B0-4562-9170-9E3E499123EA}" type="doc">
      <dgm:prSet loTypeId="urn:microsoft.com/office/officeart/2005/8/layout/chevron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258ED272-3CD2-4C12-87DA-E07FEB250EB1}">
      <dgm:prSet phldrT="[Текст]" custT="1"/>
      <dgm:spPr/>
      <dgm:t>
        <a:bodyPr/>
        <a:lstStyle/>
        <a:p>
          <a:r>
            <a:rPr lang="ru-RU" sz="2800" b="1" i="1" dirty="0" smtClean="0">
              <a:latin typeface="Times New Roman" pitchFamily="18" charset="0"/>
              <a:cs typeface="Times New Roman" pitchFamily="18" charset="0"/>
            </a:rPr>
            <a:t>Основные направления бюджетной политики</a:t>
          </a:r>
          <a:endParaRPr lang="ru-RU" sz="2800" b="1" i="1" dirty="0">
            <a:latin typeface="Times New Roman" pitchFamily="18" charset="0"/>
            <a:cs typeface="Times New Roman" pitchFamily="18" charset="0"/>
          </a:endParaRPr>
        </a:p>
      </dgm:t>
    </dgm:pt>
    <dgm:pt modelId="{C8F70628-794D-472D-A2AE-74BD3496291B}" type="parTrans" cxnId="{2975CB99-46F0-4FC8-986B-785E1A62DFCA}">
      <dgm:prSet/>
      <dgm:spPr/>
      <dgm:t>
        <a:bodyPr/>
        <a:lstStyle/>
        <a:p>
          <a:endParaRPr lang="ru-RU"/>
        </a:p>
      </dgm:t>
    </dgm:pt>
    <dgm:pt modelId="{E3984BE5-749D-4CC0-990C-9F74C0DF07D4}" type="sibTrans" cxnId="{2975CB99-46F0-4FC8-986B-785E1A62DFCA}">
      <dgm:prSet/>
      <dgm:spPr/>
      <dgm:t>
        <a:bodyPr/>
        <a:lstStyle/>
        <a:p>
          <a:endParaRPr lang="ru-RU"/>
        </a:p>
      </dgm:t>
    </dgm:pt>
    <dgm:pt modelId="{C1D03200-F847-4C85-BDE1-75313FF1AC7C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3"/>
          </a:solidFill>
        </a:ln>
        <a:scene3d>
          <a:camera prst="isometricOffAxis1Right"/>
          <a:lightRig rig="threePt" dir="t"/>
        </a:scene3d>
      </dgm:spPr>
      <dgm:t>
        <a:bodyPr/>
        <a:lstStyle/>
        <a:p>
          <a:r>
            <a:rPr lang="ru-RU" sz="1200" b="1" i="1" spc="30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Times New Roman" pitchFamily="18" charset="0"/>
            </a:rPr>
            <a:t>обеспечение долгосрочной сбалансированности и финансовой устойчивости бюджетной системы муниципального образования при безусловном исполнении всех принятых на себя обязательств</a:t>
          </a:r>
          <a:endParaRPr lang="ru-RU" sz="1200" b="1" i="1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itchFamily="18" charset="0"/>
          </a:endParaRPr>
        </a:p>
      </dgm:t>
    </dgm:pt>
    <dgm:pt modelId="{AA9921B5-EE27-4001-BEF2-C9E3ED987961}" type="parTrans" cxnId="{B7AAC202-9703-45AF-8704-6E9DB544182E}">
      <dgm:prSet/>
      <dgm:spPr/>
      <dgm:t>
        <a:bodyPr/>
        <a:lstStyle/>
        <a:p>
          <a:endParaRPr lang="ru-RU"/>
        </a:p>
      </dgm:t>
    </dgm:pt>
    <dgm:pt modelId="{616F80F5-76C2-4BCE-A332-268420D294BD}" type="sibTrans" cxnId="{B7AAC202-9703-45AF-8704-6E9DB544182E}">
      <dgm:prSet/>
      <dgm:spPr/>
      <dgm:t>
        <a:bodyPr/>
        <a:lstStyle/>
        <a:p>
          <a:endParaRPr lang="ru-RU"/>
        </a:p>
      </dgm:t>
    </dgm:pt>
    <dgm:pt modelId="{433AB18F-C2AD-428A-AAAD-8C84C0C60C52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3"/>
          </a:solidFill>
        </a:ln>
        <a:scene3d>
          <a:camera prst="isometricOffAxis1Right"/>
          <a:lightRig rig="threePt" dir="t"/>
        </a:scene3d>
      </dgm:spPr>
      <dgm:t>
        <a:bodyPr/>
        <a:lstStyle/>
        <a:p>
          <a:r>
            <a:rPr lang="ru-RU" sz="1200" b="1" i="1" spc="30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</a:rPr>
            <a:t>Повышение эффективности бюджетных расходов, внедрение методов бюджетирования, ориентированного на результат во всех бюджетных учреждениях, эффективное расходование бюджетных средств, направленное на оптимальное достижение конечного результата </a:t>
          </a:r>
          <a:endParaRPr lang="ru-RU" sz="1200" b="1" i="1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itchFamily="18" charset="0"/>
          </a:endParaRPr>
        </a:p>
      </dgm:t>
    </dgm:pt>
    <dgm:pt modelId="{0ACD8D89-3CAE-4EC8-A600-804559065776}" type="parTrans" cxnId="{6F824AC3-D6D4-47D9-B25F-E671013413F3}">
      <dgm:prSet/>
      <dgm:spPr/>
      <dgm:t>
        <a:bodyPr/>
        <a:lstStyle/>
        <a:p>
          <a:endParaRPr lang="ru-RU"/>
        </a:p>
      </dgm:t>
    </dgm:pt>
    <dgm:pt modelId="{414660A8-6304-4783-B658-F83EA3B6279C}" type="sibTrans" cxnId="{6F824AC3-D6D4-47D9-B25F-E671013413F3}">
      <dgm:prSet/>
      <dgm:spPr/>
      <dgm:t>
        <a:bodyPr/>
        <a:lstStyle/>
        <a:p>
          <a:endParaRPr lang="ru-RU"/>
        </a:p>
      </dgm:t>
    </dgm:pt>
    <dgm:pt modelId="{F14D4812-43C9-4190-A470-D646ADD57AE2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3"/>
          </a:solidFill>
        </a:ln>
        <a:scene3d>
          <a:camera prst="isometricOffAxis1Right"/>
          <a:lightRig rig="threePt" dir="t"/>
        </a:scene3d>
      </dgm:spPr>
      <dgm:t>
        <a:bodyPr/>
        <a:lstStyle/>
        <a:p>
          <a:r>
            <a:rPr lang="ru-RU" sz="1200" b="1" i="1" spc="30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Times New Roman" pitchFamily="18" charset="0"/>
            </a:rPr>
            <a:t>эффективное управление и распоряжение муниципальной собственностью</a:t>
          </a:r>
          <a:endParaRPr lang="ru-RU" sz="1200" b="1" i="1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itchFamily="18" charset="0"/>
          </a:endParaRPr>
        </a:p>
      </dgm:t>
    </dgm:pt>
    <dgm:pt modelId="{95CD8C57-AC50-459C-9515-19CAD99B9FFF}" type="parTrans" cxnId="{78F22491-BCAF-48D8-9E6E-6AC8E3720BEA}">
      <dgm:prSet/>
      <dgm:spPr/>
      <dgm:t>
        <a:bodyPr/>
        <a:lstStyle/>
        <a:p>
          <a:endParaRPr lang="ru-RU"/>
        </a:p>
      </dgm:t>
    </dgm:pt>
    <dgm:pt modelId="{3F5A155B-4AC2-4E2F-ACD9-D135D3F9B769}" type="sibTrans" cxnId="{78F22491-BCAF-48D8-9E6E-6AC8E3720BEA}">
      <dgm:prSet/>
      <dgm:spPr/>
      <dgm:t>
        <a:bodyPr/>
        <a:lstStyle/>
        <a:p>
          <a:endParaRPr lang="ru-RU"/>
        </a:p>
      </dgm:t>
    </dgm:pt>
    <dgm:pt modelId="{5EC022ED-DED7-46EC-9B9E-70E255F85E4F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3"/>
          </a:solidFill>
        </a:ln>
        <a:scene3d>
          <a:camera prst="isometricOffAxis1Right"/>
          <a:lightRig rig="threePt" dir="t"/>
        </a:scene3d>
      </dgm:spPr>
      <dgm:t>
        <a:bodyPr/>
        <a:lstStyle/>
        <a:p>
          <a:r>
            <a:rPr lang="ru-RU" sz="1200" b="1" i="1" spc="30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</a:rPr>
            <a:t>повышение прозрачности и открытости бюджетного процесса</a:t>
          </a:r>
          <a:r>
            <a:rPr lang="ru-RU" sz="1200" b="1" i="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</a:rPr>
            <a:t/>
          </a:r>
          <a:br>
            <a:rPr lang="ru-RU" sz="1200" b="1" i="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</a:rPr>
          </a:br>
          <a:endParaRPr lang="ru-RU" sz="1200" b="1" i="1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itchFamily="18" charset="0"/>
          </a:endParaRPr>
        </a:p>
      </dgm:t>
    </dgm:pt>
    <dgm:pt modelId="{16C5CAB7-2BE6-49E2-A615-6AB3DE7DAE42}" type="parTrans" cxnId="{351523A2-D9A7-4D3E-8770-2A86B4B837A6}">
      <dgm:prSet/>
      <dgm:spPr/>
      <dgm:t>
        <a:bodyPr/>
        <a:lstStyle/>
        <a:p>
          <a:endParaRPr lang="ru-RU"/>
        </a:p>
      </dgm:t>
    </dgm:pt>
    <dgm:pt modelId="{2E9B381F-7F92-4C81-AFA5-FE9B40E02218}" type="sibTrans" cxnId="{351523A2-D9A7-4D3E-8770-2A86B4B837A6}">
      <dgm:prSet/>
      <dgm:spPr/>
      <dgm:t>
        <a:bodyPr/>
        <a:lstStyle/>
        <a:p>
          <a:endParaRPr lang="ru-RU"/>
        </a:p>
      </dgm:t>
    </dgm:pt>
    <dgm:pt modelId="{8D00A020-D5D2-4728-91D3-A03F0A57751D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3"/>
          </a:solidFill>
        </a:ln>
        <a:scene3d>
          <a:camera prst="isometricOffAxis1Right"/>
          <a:lightRig rig="threePt" dir="t"/>
        </a:scene3d>
      </dgm:spPr>
      <dgm:t>
        <a:bodyPr/>
        <a:lstStyle/>
        <a:p>
          <a:endParaRPr lang="ru-RU" sz="1200" b="1" i="1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itchFamily="18" charset="0"/>
          </a:endParaRPr>
        </a:p>
      </dgm:t>
    </dgm:pt>
    <dgm:pt modelId="{3DB568C0-059A-49C5-9236-5285460D9334}" type="parTrans" cxnId="{E7295BF7-2F01-488C-976A-76A4BF937C0E}">
      <dgm:prSet/>
      <dgm:spPr/>
      <dgm:t>
        <a:bodyPr/>
        <a:lstStyle/>
        <a:p>
          <a:endParaRPr lang="ru-RU"/>
        </a:p>
      </dgm:t>
    </dgm:pt>
    <dgm:pt modelId="{1E7B4009-D6B2-4CFB-9352-ED7FB925C954}" type="sibTrans" cxnId="{E7295BF7-2F01-488C-976A-76A4BF937C0E}">
      <dgm:prSet/>
      <dgm:spPr/>
      <dgm:t>
        <a:bodyPr/>
        <a:lstStyle/>
        <a:p>
          <a:endParaRPr lang="ru-RU"/>
        </a:p>
      </dgm:t>
    </dgm:pt>
    <dgm:pt modelId="{B2800724-02AD-40D6-B85F-2628CEC28853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3"/>
          </a:solidFill>
        </a:ln>
        <a:scene3d>
          <a:camera prst="isometricOffAxis1Right"/>
          <a:lightRig rig="threePt" dir="t"/>
        </a:scene3d>
      </dgm:spPr>
      <dgm:t>
        <a:bodyPr/>
        <a:lstStyle/>
        <a:p>
          <a:endParaRPr lang="ru-RU" sz="1600" b="1" i="1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itchFamily="18" charset="0"/>
          </a:endParaRPr>
        </a:p>
      </dgm:t>
    </dgm:pt>
    <dgm:pt modelId="{7FD1D063-101B-4558-B9B7-311C5DEF4527}" type="parTrans" cxnId="{4CAF409D-E947-4E00-8027-C33CB950BF1D}">
      <dgm:prSet/>
      <dgm:spPr/>
      <dgm:t>
        <a:bodyPr/>
        <a:lstStyle/>
        <a:p>
          <a:endParaRPr lang="ru-RU"/>
        </a:p>
      </dgm:t>
    </dgm:pt>
    <dgm:pt modelId="{0326848C-C174-4F5E-ACA9-7EFA13729450}" type="sibTrans" cxnId="{4CAF409D-E947-4E00-8027-C33CB950BF1D}">
      <dgm:prSet/>
      <dgm:spPr/>
      <dgm:t>
        <a:bodyPr/>
        <a:lstStyle/>
        <a:p>
          <a:endParaRPr lang="ru-RU"/>
        </a:p>
      </dgm:t>
    </dgm:pt>
    <dgm:pt modelId="{E69E730E-4E1D-4E2D-96DB-24AA07AD7486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3"/>
          </a:solidFill>
        </a:ln>
        <a:scene3d>
          <a:camera prst="isometricOffAxis1Right"/>
          <a:lightRig rig="threePt" dir="t"/>
        </a:scene3d>
      </dgm:spPr>
      <dgm:t>
        <a:bodyPr/>
        <a:lstStyle/>
        <a:p>
          <a:endParaRPr lang="ru-RU" sz="1200" b="1" i="1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itchFamily="18" charset="0"/>
          </a:endParaRPr>
        </a:p>
      </dgm:t>
    </dgm:pt>
    <dgm:pt modelId="{BC942FC6-80F4-4B28-B488-E72E419E3847}" type="parTrans" cxnId="{330096B2-7271-4D16-AFA3-1746481309E3}">
      <dgm:prSet/>
      <dgm:spPr/>
      <dgm:t>
        <a:bodyPr/>
        <a:lstStyle/>
        <a:p>
          <a:endParaRPr lang="ru-RU"/>
        </a:p>
      </dgm:t>
    </dgm:pt>
    <dgm:pt modelId="{4CBD1B74-7978-4B78-A195-110AA6160582}" type="sibTrans" cxnId="{330096B2-7271-4D16-AFA3-1746481309E3}">
      <dgm:prSet/>
      <dgm:spPr/>
      <dgm:t>
        <a:bodyPr/>
        <a:lstStyle/>
        <a:p>
          <a:endParaRPr lang="ru-RU"/>
        </a:p>
      </dgm:t>
    </dgm:pt>
    <dgm:pt modelId="{C6D03FB3-6ECB-4998-BE70-618948E4C868}" type="pres">
      <dgm:prSet presAssocID="{FE8360F0-13B0-4562-9170-9E3E499123E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1F7DEE-4B30-4AF7-A5FF-6C227A36208F}" type="pres">
      <dgm:prSet presAssocID="{258ED272-3CD2-4C12-87DA-E07FEB250EB1}" presName="composite" presStyleCnt="0"/>
      <dgm:spPr/>
      <dgm:t>
        <a:bodyPr/>
        <a:lstStyle/>
        <a:p>
          <a:endParaRPr lang="ru-RU"/>
        </a:p>
      </dgm:t>
    </dgm:pt>
    <dgm:pt modelId="{F255659B-E806-4253-B160-07D619FA4071}" type="pres">
      <dgm:prSet presAssocID="{258ED272-3CD2-4C12-87DA-E07FEB250EB1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78C53B-CEFB-4748-BA93-0B5E5AC21383}" type="pres">
      <dgm:prSet presAssocID="{258ED272-3CD2-4C12-87DA-E07FEB250EB1}" presName="descendantText" presStyleLbl="alignAcc1" presStyleIdx="0" presStyleCnt="1" custScaleY="203038" custLinFactNeighborX="6765" custLinFactNeighborY="14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BB07A7-3F34-47DE-9AF5-FD8EE67E90BA}" type="presOf" srcId="{433AB18F-C2AD-428A-AAAD-8C84C0C60C52}" destId="{D278C53B-CEFB-4748-BA93-0B5E5AC21383}" srcOrd="0" destOrd="2" presId="urn:microsoft.com/office/officeart/2005/8/layout/chevron2"/>
    <dgm:cxn modelId="{2975CB99-46F0-4FC8-986B-785E1A62DFCA}" srcId="{FE8360F0-13B0-4562-9170-9E3E499123EA}" destId="{258ED272-3CD2-4C12-87DA-E07FEB250EB1}" srcOrd="0" destOrd="0" parTransId="{C8F70628-794D-472D-A2AE-74BD3496291B}" sibTransId="{E3984BE5-749D-4CC0-990C-9F74C0DF07D4}"/>
    <dgm:cxn modelId="{351523A2-D9A7-4D3E-8770-2A86B4B837A6}" srcId="{258ED272-3CD2-4C12-87DA-E07FEB250EB1}" destId="{5EC022ED-DED7-46EC-9B9E-70E255F85E4F}" srcOrd="6" destOrd="0" parTransId="{16C5CAB7-2BE6-49E2-A615-6AB3DE7DAE42}" sibTransId="{2E9B381F-7F92-4C81-AFA5-FE9B40E02218}"/>
    <dgm:cxn modelId="{2DE6A863-FBE8-4447-9F3F-0D4D4CA57229}" type="presOf" srcId="{B2800724-02AD-40D6-B85F-2628CEC28853}" destId="{D278C53B-CEFB-4748-BA93-0B5E5AC21383}" srcOrd="0" destOrd="3" presId="urn:microsoft.com/office/officeart/2005/8/layout/chevron2"/>
    <dgm:cxn modelId="{330096B2-7271-4D16-AFA3-1746481309E3}" srcId="{258ED272-3CD2-4C12-87DA-E07FEB250EB1}" destId="{E69E730E-4E1D-4E2D-96DB-24AA07AD7486}" srcOrd="5" destOrd="0" parTransId="{BC942FC6-80F4-4B28-B488-E72E419E3847}" sibTransId="{4CBD1B74-7978-4B78-A195-110AA6160582}"/>
    <dgm:cxn modelId="{BCC88781-3860-4324-A31F-A9E8917A9C56}" type="presOf" srcId="{8D00A020-D5D2-4728-91D3-A03F0A57751D}" destId="{D278C53B-CEFB-4748-BA93-0B5E5AC21383}" srcOrd="0" destOrd="1" presId="urn:microsoft.com/office/officeart/2005/8/layout/chevron2"/>
    <dgm:cxn modelId="{6F824AC3-D6D4-47D9-B25F-E671013413F3}" srcId="{258ED272-3CD2-4C12-87DA-E07FEB250EB1}" destId="{433AB18F-C2AD-428A-AAAD-8C84C0C60C52}" srcOrd="2" destOrd="0" parTransId="{0ACD8D89-3CAE-4EC8-A600-804559065776}" sibTransId="{414660A8-6304-4783-B658-F83EA3B6279C}"/>
    <dgm:cxn modelId="{1540359A-C087-451D-8FB0-483200209C1B}" type="presOf" srcId="{F14D4812-43C9-4190-A470-D646ADD57AE2}" destId="{D278C53B-CEFB-4748-BA93-0B5E5AC21383}" srcOrd="0" destOrd="4" presId="urn:microsoft.com/office/officeart/2005/8/layout/chevron2"/>
    <dgm:cxn modelId="{28157305-73A7-4EFE-9B99-1956A6D88952}" type="presOf" srcId="{258ED272-3CD2-4C12-87DA-E07FEB250EB1}" destId="{F255659B-E806-4253-B160-07D619FA4071}" srcOrd="0" destOrd="0" presId="urn:microsoft.com/office/officeart/2005/8/layout/chevron2"/>
    <dgm:cxn modelId="{78F22491-BCAF-48D8-9E6E-6AC8E3720BEA}" srcId="{258ED272-3CD2-4C12-87DA-E07FEB250EB1}" destId="{F14D4812-43C9-4190-A470-D646ADD57AE2}" srcOrd="4" destOrd="0" parTransId="{95CD8C57-AC50-459C-9515-19CAD99B9FFF}" sibTransId="{3F5A155B-4AC2-4E2F-ACD9-D135D3F9B769}"/>
    <dgm:cxn modelId="{516E3621-77B2-4492-941E-2E337DFAA148}" type="presOf" srcId="{E69E730E-4E1D-4E2D-96DB-24AA07AD7486}" destId="{D278C53B-CEFB-4748-BA93-0B5E5AC21383}" srcOrd="0" destOrd="5" presId="urn:microsoft.com/office/officeart/2005/8/layout/chevron2"/>
    <dgm:cxn modelId="{13AAB19B-6777-4390-A653-2775962A5B3B}" type="presOf" srcId="{FE8360F0-13B0-4562-9170-9E3E499123EA}" destId="{C6D03FB3-6ECB-4998-BE70-618948E4C868}" srcOrd="0" destOrd="0" presId="urn:microsoft.com/office/officeart/2005/8/layout/chevron2"/>
    <dgm:cxn modelId="{B7AAC202-9703-45AF-8704-6E9DB544182E}" srcId="{258ED272-3CD2-4C12-87DA-E07FEB250EB1}" destId="{C1D03200-F847-4C85-BDE1-75313FF1AC7C}" srcOrd="0" destOrd="0" parTransId="{AA9921B5-EE27-4001-BEF2-C9E3ED987961}" sibTransId="{616F80F5-76C2-4BCE-A332-268420D294BD}"/>
    <dgm:cxn modelId="{E33B8C88-B209-46BD-AD3C-B5BA46A274B4}" type="presOf" srcId="{5EC022ED-DED7-46EC-9B9E-70E255F85E4F}" destId="{D278C53B-CEFB-4748-BA93-0B5E5AC21383}" srcOrd="0" destOrd="6" presId="urn:microsoft.com/office/officeart/2005/8/layout/chevron2"/>
    <dgm:cxn modelId="{E7295BF7-2F01-488C-976A-76A4BF937C0E}" srcId="{258ED272-3CD2-4C12-87DA-E07FEB250EB1}" destId="{8D00A020-D5D2-4728-91D3-A03F0A57751D}" srcOrd="1" destOrd="0" parTransId="{3DB568C0-059A-49C5-9236-5285460D9334}" sibTransId="{1E7B4009-D6B2-4CFB-9352-ED7FB925C954}"/>
    <dgm:cxn modelId="{F4F3E116-6293-4F5E-AB42-CEBCFFD1E64E}" type="presOf" srcId="{C1D03200-F847-4C85-BDE1-75313FF1AC7C}" destId="{D278C53B-CEFB-4748-BA93-0B5E5AC21383}" srcOrd="0" destOrd="0" presId="urn:microsoft.com/office/officeart/2005/8/layout/chevron2"/>
    <dgm:cxn modelId="{4CAF409D-E947-4E00-8027-C33CB950BF1D}" srcId="{258ED272-3CD2-4C12-87DA-E07FEB250EB1}" destId="{B2800724-02AD-40D6-B85F-2628CEC28853}" srcOrd="3" destOrd="0" parTransId="{7FD1D063-101B-4558-B9B7-311C5DEF4527}" sibTransId="{0326848C-C174-4F5E-ACA9-7EFA13729450}"/>
    <dgm:cxn modelId="{A93D6CDB-65C2-48DB-AEEB-30A040BAF7B4}" type="presParOf" srcId="{C6D03FB3-6ECB-4998-BE70-618948E4C868}" destId="{391F7DEE-4B30-4AF7-A5FF-6C227A36208F}" srcOrd="0" destOrd="0" presId="urn:microsoft.com/office/officeart/2005/8/layout/chevron2"/>
    <dgm:cxn modelId="{1474A0AD-777A-465B-B7DB-E65B8F1230C3}" type="presParOf" srcId="{391F7DEE-4B30-4AF7-A5FF-6C227A36208F}" destId="{F255659B-E806-4253-B160-07D619FA4071}" srcOrd="0" destOrd="0" presId="urn:microsoft.com/office/officeart/2005/8/layout/chevron2"/>
    <dgm:cxn modelId="{FA68A603-4966-45E1-8F47-CB9EC64A9C52}" type="presParOf" srcId="{391F7DEE-4B30-4AF7-A5FF-6C227A36208F}" destId="{D278C53B-CEFB-4748-BA93-0B5E5AC2138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55659B-E806-4253-B160-07D619FA4071}">
      <dsp:nvSpPr>
        <dsp:cNvPr id="0" name=""/>
        <dsp:cNvSpPr/>
      </dsp:nvSpPr>
      <dsp:spPr>
        <a:xfrm rot="5400000">
          <a:off x="-549690" y="1815576"/>
          <a:ext cx="3664606" cy="256522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latin typeface="Times New Roman" pitchFamily="18" charset="0"/>
              <a:cs typeface="Times New Roman" pitchFamily="18" charset="0"/>
            </a:rPr>
            <a:t>Основные направления бюджетной политики</a:t>
          </a:r>
          <a:endParaRPr lang="ru-RU" sz="2800" b="1" i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-549690" y="1815576"/>
        <a:ext cx="3664606" cy="2565224"/>
      </dsp:txXfrm>
    </dsp:sp>
    <dsp:sp modelId="{D278C53B-CEFB-4748-BA93-0B5E5AC21383}">
      <dsp:nvSpPr>
        <dsp:cNvPr id="0" name=""/>
        <dsp:cNvSpPr/>
      </dsp:nvSpPr>
      <dsp:spPr>
        <a:xfrm rot="5400000">
          <a:off x="3003623" y="-366401"/>
          <a:ext cx="4838896" cy="5715695"/>
        </a:xfrm>
        <a:prstGeom prst="round2SameRect">
          <a:avLst/>
        </a:prstGeom>
        <a:solidFill>
          <a:schemeClr val="accent5">
            <a:lumMod val="60000"/>
            <a:lumOff val="40000"/>
            <a:alpha val="90000"/>
          </a:schemeClr>
        </a:solidFill>
        <a:ln w="15875" cap="flat" cmpd="sng" algn="ctr">
          <a:solidFill>
            <a:schemeClr val="accent3"/>
          </a:solidFill>
          <a:prstDash val="solid"/>
        </a:ln>
        <a:effectLst/>
        <a:scene3d>
          <a:camera prst="isometricOffAxis1Right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i="1" kern="1200" spc="30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Times New Roman" pitchFamily="18" charset="0"/>
            </a:rPr>
            <a:t>обеспечение долгосрочной сбалансированности и финансовой устойчивости бюджетной системы муниципального образования при безусловном исполнении всех принятых на себя обязательств</a:t>
          </a:r>
          <a:endParaRPr lang="ru-RU" sz="1200" b="1" i="1" kern="1200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b="1" i="1" kern="1200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i="1" kern="1200" spc="30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</a:rPr>
            <a:t>Повышение эффективности бюджетных расходов, внедрение методов бюджетирования, ориентированного на результат во всех бюджетных учреждениях, эффективное расходование бюджетных средств, направленное на оптимальное достижение конечного результата </a:t>
          </a:r>
          <a:endParaRPr lang="ru-RU" sz="1200" b="1" i="1" kern="1200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i="1" kern="1200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i="1" kern="1200" spc="30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Times New Roman" pitchFamily="18" charset="0"/>
            </a:rPr>
            <a:t>эффективное управление и распоряжение муниципальной собственностью</a:t>
          </a:r>
          <a:endParaRPr lang="ru-RU" sz="1200" b="1" i="1" kern="1200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b="1" i="1" kern="1200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i="1" kern="1200" spc="30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</a:rPr>
            <a:t>повышение прозрачности и открытости бюджетного процесса</a:t>
          </a:r>
          <a:r>
            <a:rPr lang="ru-RU" sz="1200" b="1" i="0" kern="120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</a:rPr>
            <a:t/>
          </a:r>
          <a:br>
            <a:rPr lang="ru-RU" sz="1200" b="1" i="0" kern="120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</a:rPr>
          </a:br>
          <a:endParaRPr lang="ru-RU" sz="1200" b="1" i="1" kern="12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itchFamily="18" charset="0"/>
          </a:endParaRPr>
        </a:p>
      </dsp:txBody>
      <dsp:txXfrm rot="5400000">
        <a:off x="3003623" y="-366401"/>
        <a:ext cx="4838896" cy="57156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sp macro="" textlink="">
      <cdr:nvSpPr>
        <cdr:cNvPr id="16" name="Прямая соединительная линия 15"/>
        <cdr:cNvSpPr/>
      </cdr:nvSpPr>
      <cdr:spPr>
        <a:xfrm xmlns:a="http://schemas.openxmlformats.org/drawingml/2006/main" flipV="1">
          <a:off x="-500034" y="-1928802"/>
          <a:ext cx="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0.84975</cdr:x>
      <cdr:y>0.26984</cdr:y>
    </cdr:from>
    <cdr:to>
      <cdr:x>0.96086</cdr:x>
      <cdr:y>0.34796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7466646" y="1214446"/>
          <a:ext cx="976309" cy="3515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0</cdr:y>
    </cdr:from>
    <cdr:to>
      <cdr:x>0</cdr:x>
      <cdr:y>0</cdr:y>
    </cdr:to>
    <cdr:sp macro="" textlink="">
      <cdr:nvSpPr>
        <cdr:cNvPr id="24" name="Прямая соединительная линия 23"/>
        <cdr:cNvSpPr/>
      </cdr:nvSpPr>
      <cdr:spPr>
        <a:xfrm xmlns:a="http://schemas.openxmlformats.org/drawingml/2006/main">
          <a:off x="-500034" y="-1928802"/>
          <a:ext cx="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0.82466</cdr:x>
      <cdr:y>0.39063</cdr:y>
    </cdr:from>
    <cdr:to>
      <cdr:x>1</cdr:x>
      <cdr:y>0.51563</cdr:y>
    </cdr:to>
    <cdr:sp macro="" textlink="">
      <cdr:nvSpPr>
        <cdr:cNvPr id="27" name="TextBox 26"/>
        <cdr:cNvSpPr txBox="1"/>
      </cdr:nvSpPr>
      <cdr:spPr>
        <a:xfrm xmlns:a="http://schemas.openxmlformats.org/drawingml/2006/main">
          <a:off x="6786610" y="1785950"/>
          <a:ext cx="1442978" cy="571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0.87674</cdr:x>
      <cdr:y>0.45313</cdr:y>
    </cdr:from>
    <cdr:to>
      <cdr:x>0.98785</cdr:x>
      <cdr:y>0.5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7215238" y="2071702"/>
          <a:ext cx="914400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0.82185</cdr:x>
      <cdr:y>0.7971</cdr:y>
    </cdr:from>
    <cdr:to>
      <cdr:x>0.96074</cdr:x>
      <cdr:y>0.91898</cdr:y>
    </cdr:to>
    <cdr:sp macro="" textlink="">
      <cdr:nvSpPr>
        <cdr:cNvPr id="33" name="TextBox 32"/>
        <cdr:cNvSpPr txBox="1"/>
      </cdr:nvSpPr>
      <cdr:spPr>
        <a:xfrm xmlns:a="http://schemas.openxmlformats.org/drawingml/2006/main">
          <a:off x="7308304" y="3960440"/>
          <a:ext cx="1235076" cy="6055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b="1" dirty="0" smtClean="0">
            <a:solidFill>
              <a:schemeClr val="accent4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</cdr:x>
      <cdr:y>0.23438</cdr:y>
    </cdr:from>
    <cdr:to>
      <cdr:x>0.24306</cdr:x>
      <cdr:y>0.38751</cdr:y>
    </cdr:to>
    <cdr:sp macro="" textlink="">
      <cdr:nvSpPr>
        <cdr:cNvPr id="38" name="TextBox 37"/>
        <cdr:cNvSpPr txBox="1"/>
      </cdr:nvSpPr>
      <cdr:spPr>
        <a:xfrm xmlns:a="http://schemas.openxmlformats.org/drawingml/2006/main">
          <a:off x="0" y="1071570"/>
          <a:ext cx="2000286" cy="7001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b="1" dirty="0" smtClean="0">
            <a:solidFill>
              <a:schemeClr val="accent3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0.10417</cdr:x>
      <cdr:y>0.14063</cdr:y>
    </cdr:from>
    <cdr:to>
      <cdr:x>0.34722</cdr:x>
      <cdr:y>0.21875</cdr:y>
    </cdr:to>
    <cdr:sp macro="" textlink="">
      <cdr:nvSpPr>
        <cdr:cNvPr id="43" name="TextBox 42"/>
        <cdr:cNvSpPr txBox="1"/>
      </cdr:nvSpPr>
      <cdr:spPr>
        <a:xfrm xmlns:a="http://schemas.openxmlformats.org/drawingml/2006/main">
          <a:off x="857256" y="642942"/>
          <a:ext cx="2000264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0.47743</cdr:x>
      <cdr:y>0.10938</cdr:y>
    </cdr:from>
    <cdr:to>
      <cdr:x>0.74653</cdr:x>
      <cdr:y>0.20313</cdr:y>
    </cdr:to>
    <cdr:sp macro="" textlink="">
      <cdr:nvSpPr>
        <cdr:cNvPr id="51" name="TextBox 50"/>
        <cdr:cNvSpPr txBox="1"/>
      </cdr:nvSpPr>
      <cdr:spPr>
        <a:xfrm xmlns:a="http://schemas.openxmlformats.org/drawingml/2006/main">
          <a:off x="3929090" y="500066"/>
          <a:ext cx="2214585" cy="4286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b="1" dirty="0">
            <a:solidFill>
              <a:schemeClr val="accent2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0.63561</cdr:x>
      <cdr:y>0.72973</cdr:y>
    </cdr:from>
    <cdr:to>
      <cdr:x>0.72468</cdr:x>
      <cdr:y>0.75675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 flipV="1">
          <a:off x="5652120" y="3888432"/>
          <a:ext cx="792053" cy="143978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0.38458</cdr:x>
      <cdr:y>0.75676</cdr:y>
    </cdr:from>
    <cdr:to>
      <cdr:x>0.45746</cdr:x>
      <cdr:y>0.81081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419873" y="4032448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34,9%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0.60322</cdr:x>
      <cdr:y>0.7027</cdr:y>
    </cdr:from>
    <cdr:to>
      <cdr:x>0.67609</cdr:x>
      <cdr:y>0.74324</cdr:y>
    </cdr:to>
    <cdr:cxnSp macro="">
      <cdr:nvCxnSpPr>
        <cdr:cNvPr id="4" name="Прямая со стрелкой 3"/>
        <cdr:cNvCxnSpPr/>
      </cdr:nvCxnSpPr>
      <cdr:spPr>
        <a:xfrm xmlns:a="http://schemas.openxmlformats.org/drawingml/2006/main" flipV="1">
          <a:off x="5364088" y="3744416"/>
          <a:ext cx="648072" cy="21602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1C6F6F-3742-4913-8843-F8103E20857B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C6D2B-43D1-4F6F-8C56-22ACFBBB4D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7389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C6D2B-43D1-4F6F-8C56-22ACFBBB4DC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9408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C6D2B-43D1-4F6F-8C56-22ACFBBB4DC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839230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C6D2B-43D1-4F6F-8C56-22ACFBBB4DC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C6D2B-43D1-4F6F-8C56-22ACFBBB4DC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86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1F58005-3AE5-44B3-8CAD-B47640C5BD9D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3618595-D240-47CC-AC7F-D84F3A78F0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260649"/>
            <a:ext cx="8062912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/>
              <a:t>Администрация </a:t>
            </a:r>
            <a:r>
              <a:rPr lang="ru-RU" sz="2400" b="1" i="1" dirty="0" err="1" smtClean="0"/>
              <a:t>Атамановского</a:t>
            </a:r>
            <a:r>
              <a:rPr lang="ru-RU" sz="2400" b="1" i="1" dirty="0" smtClean="0"/>
              <a:t> сельского поселения</a:t>
            </a:r>
            <a:endParaRPr lang="ru-RU" sz="24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908720"/>
            <a:ext cx="8062912" cy="1872208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Georgia" panose="02040502050405090303" pitchFamily="18" charset="0"/>
              </a:rPr>
              <a:t>Проект бюджета </a:t>
            </a:r>
            <a:r>
              <a:rPr lang="ru-RU" sz="2800" b="1" i="1" dirty="0" err="1" smtClean="0">
                <a:solidFill>
                  <a:schemeClr val="accent6">
                    <a:lumMod val="50000"/>
                  </a:schemeClr>
                </a:solidFill>
                <a:latin typeface="Georgia" panose="02040502050405090303" pitchFamily="18" charset="0"/>
              </a:rPr>
              <a:t>Атамановского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Georgia" panose="02040502050405090303" pitchFamily="18" charset="0"/>
              </a:rPr>
              <a:t> сельского поселения  Даниловского муниципального района на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Georgia" panose="02040502050405090303" pitchFamily="18" charset="0"/>
              </a:rPr>
              <a:t>2026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Georgia" panose="02040502050405090303" pitchFamily="18" charset="0"/>
              </a:rPr>
              <a:t>год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  <a:latin typeface="Georgia" panose="02040502050405090303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416456" y="2132856"/>
            <a:ext cx="6264696" cy="4149079"/>
            <a:chOff x="1506900" y="3596338"/>
            <a:chExt cx="5644580" cy="2974138"/>
          </a:xfrm>
        </p:grpSpPr>
        <p:pic>
          <p:nvPicPr>
            <p:cNvPr id="5" name="Picture 4" descr="http://www.oclegaldefense.com/wp-content/uploads/2014/10/474209955-1024x91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="" xmlns:a14="http://schemas.microsoft.com/office/drawing/2010/main">
                    <a14:imgLayer r:embed="rId4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9046" y="3596338"/>
              <a:ext cx="3726381" cy="297413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Стрелка вправо 5"/>
            <p:cNvSpPr/>
            <p:nvPr/>
          </p:nvSpPr>
          <p:spPr>
            <a:xfrm rot="2406975">
              <a:off x="1506900" y="4815516"/>
              <a:ext cx="1402443" cy="640320"/>
            </a:xfrm>
            <a:prstGeom prst="rightArrow">
              <a:avLst/>
            </a:prstGeom>
            <a:gradFill rotWithShape="1">
              <a:gsLst>
                <a:gs pos="0">
                  <a:srgbClr val="C0504D">
                    <a:tint val="50000"/>
                    <a:satMod val="300000"/>
                  </a:srgbClr>
                </a:gs>
                <a:gs pos="35000">
                  <a:srgbClr val="C0504D">
                    <a:tint val="37000"/>
                    <a:satMod val="300000"/>
                  </a:srgbClr>
                </a:gs>
                <a:gs pos="100000">
                  <a:srgbClr val="C0504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Доходы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 rot="19194371">
              <a:off x="5760627" y="4870201"/>
              <a:ext cx="1390853" cy="589559"/>
            </a:xfrm>
            <a:prstGeom prst="rightArrow">
              <a:avLst/>
            </a:prstGeom>
            <a:gradFill rotWithShape="1">
              <a:gsLst>
                <a:gs pos="0">
                  <a:srgbClr val="C0504D">
                    <a:tint val="50000"/>
                    <a:satMod val="300000"/>
                  </a:srgbClr>
                </a:gs>
                <a:gs pos="35000">
                  <a:srgbClr val="C0504D">
                    <a:tint val="37000"/>
                    <a:satMod val="300000"/>
                  </a:srgbClr>
                </a:gs>
                <a:gs pos="100000">
                  <a:srgbClr val="C0504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Расходы</a:t>
              </a: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3851920" y="6237312"/>
              <a:ext cx="1140118" cy="285258"/>
            </a:xfrm>
            <a:prstGeom prst="roundRect">
              <a:avLst/>
            </a:prstGeom>
            <a:gradFill rotWithShape="1">
              <a:gsLst>
                <a:gs pos="0">
                  <a:srgbClr val="C0504D">
                    <a:tint val="50000"/>
                    <a:satMod val="300000"/>
                  </a:srgbClr>
                </a:gs>
                <a:gs pos="35000">
                  <a:srgbClr val="C0504D">
                    <a:tint val="37000"/>
                    <a:satMod val="300000"/>
                  </a:srgbClr>
                </a:gs>
                <a:gs pos="100000">
                  <a:srgbClr val="C0504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Бюджет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850835493"/>
              </p:ext>
            </p:extLst>
          </p:nvPr>
        </p:nvGraphicFramePr>
        <p:xfrm>
          <a:off x="871538" y="2674938"/>
          <a:ext cx="7408862" cy="3451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396744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Динамика расходов проектов бюджетов </a:t>
            </a:r>
            <a:r>
              <a:rPr lang="ru-RU" sz="24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Атамановского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сельского поселения на реализацию муниципальных целевых программ на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2024-2026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b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(тыс. руб.)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35596230"/>
              </p:ext>
            </p:extLst>
          </p:nvPr>
        </p:nvGraphicFramePr>
        <p:xfrm>
          <a:off x="871538" y="2674938"/>
          <a:ext cx="7408862" cy="3451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Мониторинг расходов на содержание органов местного самоуправления к проекту бюджета на </a:t>
            </a:r>
            <a:r>
              <a:rPr lang="ru-RU" sz="2400" dirty="0" smtClean="0"/>
              <a:t>2026 </a:t>
            </a:r>
            <a:r>
              <a:rPr lang="ru-RU" sz="2400" dirty="0" smtClean="0"/>
              <a:t>год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39551844"/>
              </p:ext>
            </p:extLst>
          </p:nvPr>
        </p:nvGraphicFramePr>
        <p:xfrm>
          <a:off x="467544" y="1556792"/>
          <a:ext cx="828092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2413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Реализация утвержденных Главой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Атамановского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сельского поселения основных направлений бюджетной и налоговой политики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464496"/>
          </a:xfrm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600" dirty="0" smtClean="0">
                <a:latin typeface="Arial Black" panose="020B0A04020102020204" pitchFamily="34" charset="0"/>
              </a:rPr>
              <a:t>Налог на доходы физических лиц – 10%                   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Единый сельскохозяйственный налог – 50%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Налог на имущество физических лиц – 100%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Земельный налог – 100%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Доходы от сдачи в аренду имущества, находящегося в оперативном управлении поселений – </a:t>
            </a:r>
            <a:r>
              <a:rPr lang="ru-RU" sz="1600" dirty="0">
                <a:latin typeface="Arial Black" panose="020B0A04020102020204" pitchFamily="34" charset="0"/>
              </a:rPr>
              <a:t>5</a:t>
            </a:r>
            <a:r>
              <a:rPr lang="ru-RU" sz="1600" dirty="0" smtClean="0">
                <a:latin typeface="Arial Black" panose="020B0A04020102020204" pitchFamily="34" charset="0"/>
              </a:rPr>
              <a:t>0%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Доход от реализации имущества, находящегося в собственности поселений 100%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Денежные взыскания (штрафы), установленные законами субъектов РФ за несоблюдение муниципальных правовых актов, зачисляемые в бюджеты поселений – 100%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Государственная пошлина – 100%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Прочие неналоговые доходы – 100%</a:t>
            </a:r>
          </a:p>
          <a:p>
            <a:endParaRPr lang="ru-RU" sz="1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2925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Наполняемость местного бюджета от установленных нормативов отчислений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1857910"/>
            <a:ext cx="3312368" cy="56297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476672"/>
            <a:ext cx="3528392" cy="10081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029330" y="288124"/>
            <a:ext cx="4752528" cy="1418456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chemeClr val="bg2">
                    <a:lumMod val="50000"/>
                  </a:schemeClr>
                </a:solidFill>
                <a:latin typeface="Georgia" panose="02040502050405090303" pitchFamily="18" charset="0"/>
              </a:rPr>
              <a:t>ДОХОДЫ</a:t>
            </a:r>
            <a:r>
              <a:rPr lang="ru-RU" sz="4000" b="1" i="1" dirty="0" smtClean="0">
                <a:solidFill>
                  <a:srgbClr val="FFFF99"/>
                </a:solidFill>
                <a:latin typeface="Georgia" panose="02040502050405090303" pitchFamily="18" charset="0"/>
              </a:rPr>
              <a:t> </a:t>
            </a:r>
            <a:r>
              <a:rPr lang="ru-RU" sz="4000" b="1" i="1" dirty="0" smtClean="0">
                <a:solidFill>
                  <a:schemeClr val="bg2">
                    <a:lumMod val="50000"/>
                  </a:schemeClr>
                </a:solidFill>
                <a:latin typeface="Georgia" panose="02040502050405090303" pitchFamily="18" charset="0"/>
              </a:rPr>
              <a:t>БЮДЖЕТА</a:t>
            </a:r>
            <a:endParaRPr lang="ru-RU" sz="4000" b="1" i="1" dirty="0">
              <a:solidFill>
                <a:schemeClr val="bg2">
                  <a:lumMod val="50000"/>
                </a:schemeClr>
              </a:solidFill>
              <a:latin typeface="Georgia" panose="02040502050405090303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1331640" y="1857910"/>
            <a:ext cx="6552728" cy="792088"/>
          </a:xfrm>
          <a:prstGeom prst="downArrow">
            <a:avLst>
              <a:gd name="adj1" fmla="val 50000"/>
              <a:gd name="adj2" fmla="val 53429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1547664" y="2564904"/>
            <a:ext cx="484632" cy="978408"/>
          </a:xfrm>
          <a:prstGeom prst="downArrow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327137" y="3054108"/>
            <a:ext cx="484632" cy="978408"/>
          </a:xfrm>
          <a:prstGeom prst="downArrow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7254462" y="2598854"/>
            <a:ext cx="432048" cy="1067034"/>
          </a:xfrm>
          <a:prstGeom prst="downArrow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92136" y="4219086"/>
            <a:ext cx="2971752" cy="1226138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2">
                    <a:lumMod val="50000"/>
                  </a:schemeClr>
                </a:solidFill>
                <a:latin typeface="Georgia" panose="02040502050405090303" pitchFamily="18" charset="0"/>
              </a:rPr>
              <a:t>Налоговые</a:t>
            </a:r>
            <a:r>
              <a:rPr lang="ru-RU" b="1" i="1" dirty="0" smtClean="0">
                <a:solidFill>
                  <a:srgbClr val="FFFF99"/>
                </a:solidFill>
                <a:latin typeface="Georgia" panose="02040502050405090303" pitchFamily="18" charset="0"/>
              </a:rPr>
              <a:t> </a:t>
            </a:r>
            <a:r>
              <a:rPr lang="ru-RU" b="1" i="1" dirty="0" smtClean="0">
                <a:solidFill>
                  <a:schemeClr val="bg2">
                    <a:lumMod val="50000"/>
                  </a:schemeClr>
                </a:solidFill>
                <a:latin typeface="Georgia" panose="02040502050405090303" pitchFamily="18" charset="0"/>
              </a:rPr>
              <a:t>доходы</a:t>
            </a:r>
            <a:endParaRPr lang="ru-RU" b="1" i="1" dirty="0">
              <a:solidFill>
                <a:schemeClr val="bg2">
                  <a:lumMod val="50000"/>
                </a:schemeClr>
              </a:solidFill>
              <a:latin typeface="Georgia" panose="02040502050405090303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200886" y="4893757"/>
            <a:ext cx="2736304" cy="1487571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2">
                    <a:lumMod val="50000"/>
                  </a:schemeClr>
                </a:solidFill>
                <a:latin typeface="Georgia" panose="02040502050405090303" pitchFamily="18" charset="0"/>
              </a:rPr>
              <a:t>Неналоговые доходы</a:t>
            </a:r>
            <a:endParaRPr lang="ru-RU" b="1" i="1" dirty="0">
              <a:solidFill>
                <a:schemeClr val="bg2">
                  <a:lumMod val="50000"/>
                </a:schemeClr>
              </a:solidFill>
              <a:latin typeface="Georgia" panose="02040502050405090303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724128" y="4219086"/>
            <a:ext cx="3024336" cy="1226138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2">
                    <a:lumMod val="50000"/>
                  </a:schemeClr>
                </a:solidFill>
                <a:latin typeface="Georgia" panose="02040502050405090303" pitchFamily="18" charset="0"/>
              </a:rPr>
              <a:t>Безвозмездные поступления</a:t>
            </a:r>
            <a:endParaRPr lang="ru-RU" b="1" i="1" dirty="0">
              <a:solidFill>
                <a:schemeClr val="bg2">
                  <a:lumMod val="50000"/>
                </a:schemeClr>
              </a:solidFill>
              <a:latin typeface="Georgia" panose="020405020504050903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664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0"/>
            <a:ext cx="8748464" cy="4046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1475656" y="362141"/>
            <a:ext cx="6393908" cy="2154227"/>
            <a:chOff x="1513318" y="1124744"/>
            <a:chExt cx="6659082" cy="2852936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1513318" y="1124744"/>
              <a:ext cx="6659082" cy="2852936"/>
              <a:chOff x="1513318" y="1124744"/>
              <a:chExt cx="6659082" cy="2852936"/>
            </a:xfrm>
          </p:grpSpPr>
          <p:pic>
            <p:nvPicPr>
              <p:cNvPr id="9" name="Picture 2" descr="http://clipart-library.com/img/527316.gi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="" xmlns:a14="http://schemas.microsoft.com/office/drawing/2010/main">
                      <a14:imgLayer r:embed="rId3">
                        <a14:imgEffect>
                          <a14:backgroundRemoval t="1000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3318" y="1268760"/>
                <a:ext cx="6659082" cy="27089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3275856" y="1660738"/>
                <a:ext cx="1122460" cy="40011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>
                <a:defPPr>
                  <a:defRPr lang="ru-RU"/>
                </a:defPPr>
                <a:lvl1pPr algn="ctr">
                  <a:defRPr sz="2000" b="1">
                    <a:solidFill>
                      <a:schemeClr val="dk1"/>
                    </a:solidFill>
                    <a:latin typeface="Times New Roman" pitchFamily="18" charset="0"/>
                    <a:cs typeface="Times New Roman" pitchFamily="18" charset="0"/>
                  </a:defRPr>
                </a:lvl1pPr>
                <a:lvl2pPr>
                  <a:defRPr>
                    <a:solidFill>
                      <a:schemeClr val="dk1"/>
                    </a:solidFill>
                  </a:defRPr>
                </a:lvl2pPr>
                <a:lvl3pPr>
                  <a:defRPr>
                    <a:solidFill>
                      <a:schemeClr val="dk1"/>
                    </a:solidFill>
                  </a:defRPr>
                </a:lvl3pPr>
                <a:lvl4pPr>
                  <a:defRPr>
                    <a:solidFill>
                      <a:schemeClr val="dk1"/>
                    </a:solidFill>
                  </a:defRPr>
                </a:lvl4pPr>
                <a:lvl5pPr>
                  <a:defRPr>
                    <a:solidFill>
                      <a:schemeClr val="dk1"/>
                    </a:solidFill>
                  </a:defRPr>
                </a:lvl5pPr>
                <a:lvl6pPr>
                  <a:defRPr>
                    <a:solidFill>
                      <a:schemeClr val="dk1"/>
                    </a:solidFill>
                  </a:defRPr>
                </a:lvl6pPr>
                <a:lvl7pPr>
                  <a:defRPr>
                    <a:solidFill>
                      <a:schemeClr val="dk1"/>
                    </a:solidFill>
                  </a:defRPr>
                </a:lvl7pPr>
                <a:lvl8pPr>
                  <a:defRPr>
                    <a:solidFill>
                      <a:schemeClr val="dk1"/>
                    </a:solidFill>
                  </a:defRPr>
                </a:lvl8pPr>
                <a:lvl9pPr>
                  <a:defRPr>
                    <a:solidFill>
                      <a:schemeClr val="dk1"/>
                    </a:solidFill>
                  </a:defRPr>
                </a:lvl9pPr>
              </a:lstStyle>
              <a:p>
                <a:r>
                  <a:rPr lang="ru-RU" dirty="0"/>
                  <a:t>Доходы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5220072" y="1660738"/>
                <a:ext cx="1296144" cy="40011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>
                <a:defPPr>
                  <a:defRPr lang="ru-RU"/>
                </a:defPPr>
                <a:lvl1pPr algn="ctr">
                  <a:defRPr sz="2000" b="1">
                    <a:solidFill>
                      <a:schemeClr val="dk1"/>
                    </a:solidFill>
                    <a:latin typeface="Times New Roman" pitchFamily="18" charset="0"/>
                    <a:cs typeface="Times New Roman" pitchFamily="18" charset="0"/>
                  </a:defRPr>
                </a:lvl1pPr>
                <a:lvl2pPr>
                  <a:defRPr>
                    <a:solidFill>
                      <a:schemeClr val="dk1"/>
                    </a:solidFill>
                  </a:defRPr>
                </a:lvl2pPr>
                <a:lvl3pPr>
                  <a:defRPr>
                    <a:solidFill>
                      <a:schemeClr val="dk1"/>
                    </a:solidFill>
                  </a:defRPr>
                </a:lvl3pPr>
                <a:lvl4pPr>
                  <a:defRPr>
                    <a:solidFill>
                      <a:schemeClr val="dk1"/>
                    </a:solidFill>
                  </a:defRPr>
                </a:lvl4pPr>
                <a:lvl5pPr>
                  <a:defRPr>
                    <a:solidFill>
                      <a:schemeClr val="dk1"/>
                    </a:solidFill>
                  </a:defRPr>
                </a:lvl5pPr>
                <a:lvl6pPr>
                  <a:defRPr>
                    <a:solidFill>
                      <a:schemeClr val="dk1"/>
                    </a:solidFill>
                  </a:defRPr>
                </a:lvl6pPr>
                <a:lvl7pPr>
                  <a:defRPr>
                    <a:solidFill>
                      <a:schemeClr val="dk1"/>
                    </a:solidFill>
                  </a:defRPr>
                </a:lvl7pPr>
                <a:lvl8pPr>
                  <a:defRPr>
                    <a:solidFill>
                      <a:schemeClr val="dk1"/>
                    </a:solidFill>
                  </a:defRPr>
                </a:lvl8pPr>
                <a:lvl9pPr>
                  <a:defRPr>
                    <a:solidFill>
                      <a:schemeClr val="dk1"/>
                    </a:solidFill>
                  </a:defRPr>
                </a:lvl9pPr>
              </a:lstStyle>
              <a:p>
                <a:r>
                  <a:rPr lang="ru-RU" dirty="0"/>
                  <a:t>Расходы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355976" y="1124744"/>
                <a:ext cx="93610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ru-RU" sz="8800" b="1" dirty="0">
                  <a:ln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" name="Прямоугольник 6"/>
            <p:cNvSpPr/>
            <p:nvPr/>
          </p:nvSpPr>
          <p:spPr>
            <a:xfrm>
              <a:off x="1663307" y="2492897"/>
              <a:ext cx="1548342" cy="774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3200" b="1" dirty="0" smtClean="0"/>
                <a:t>6669,3</a:t>
              </a:r>
              <a:endParaRPr lang="ru-RU" sz="3200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6300192" y="2492895"/>
              <a:ext cx="1407709" cy="1426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3200" b="1" dirty="0" smtClean="0"/>
                <a:t>7496,8</a:t>
              </a:r>
              <a:endParaRPr lang="ru-RU" sz="3200" b="1" dirty="0" smtClean="0"/>
            </a:p>
            <a:p>
              <a:endParaRPr lang="ru-RU" sz="3200" dirty="0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187624" y="764704"/>
            <a:ext cx="45719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95536" y="0"/>
            <a:ext cx="8748464" cy="6926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Book Antiqua" panose="02040602050305030304" pitchFamily="18" charset="0"/>
              </a:rPr>
              <a:t>Основные параметры проекта бюджета </a:t>
            </a:r>
            <a:r>
              <a:rPr lang="ru-RU" sz="2400" b="1" i="1" dirty="0" err="1" smtClean="0">
                <a:latin typeface="Book Antiqua" panose="02040602050305030304" pitchFamily="18" charset="0"/>
              </a:rPr>
              <a:t>Атамановского</a:t>
            </a:r>
            <a:r>
              <a:rPr lang="ru-RU" sz="2400" b="1" i="1" dirty="0" smtClean="0">
                <a:latin typeface="Book Antiqua" panose="02040602050305030304" pitchFamily="18" charset="0"/>
              </a:rPr>
              <a:t> сельского поселения </a:t>
            </a:r>
            <a:r>
              <a:rPr lang="ru-RU" sz="2400" b="1" i="1" dirty="0">
                <a:latin typeface="Book Antiqua" panose="02040602050305030304" pitchFamily="18" charset="0"/>
              </a:rPr>
              <a:t> </a:t>
            </a:r>
            <a:r>
              <a:rPr lang="ru-RU" sz="2400" b="1" i="1" dirty="0" smtClean="0">
                <a:latin typeface="Book Antiqua" panose="02040602050305030304" pitchFamily="18" charset="0"/>
              </a:rPr>
              <a:t>на  </a:t>
            </a:r>
            <a:r>
              <a:rPr lang="ru-RU" sz="2400" b="1" i="1" dirty="0" smtClean="0">
                <a:latin typeface="Book Antiqua" panose="02040602050305030304" pitchFamily="18" charset="0"/>
              </a:rPr>
              <a:t>2026 </a:t>
            </a:r>
            <a:r>
              <a:rPr lang="ru-RU" sz="2400" b="1" i="1" dirty="0" smtClean="0">
                <a:latin typeface="Book Antiqua" panose="02040602050305030304" pitchFamily="18" charset="0"/>
              </a:rPr>
              <a:t>год</a:t>
            </a:r>
            <a:endParaRPr lang="ru-RU" sz="2400" b="1" i="1" dirty="0">
              <a:latin typeface="Book Antiqua" panose="02040602050305030304" pitchFamily="18" charset="0"/>
            </a:endParaRPr>
          </a:p>
        </p:txBody>
      </p:sp>
      <p:sp>
        <p:nvSpPr>
          <p:cNvPr id="122" name="Прямоугольник 121"/>
          <p:cNvSpPr/>
          <p:nvPr/>
        </p:nvSpPr>
        <p:spPr>
          <a:xfrm>
            <a:off x="216091" y="3811202"/>
            <a:ext cx="3490797" cy="307777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Налоги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имущество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Прямоугольник 122"/>
          <p:cNvSpPr/>
          <p:nvPr/>
        </p:nvSpPr>
        <p:spPr>
          <a:xfrm>
            <a:off x="136914" y="2192988"/>
            <a:ext cx="3482614" cy="276999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Налоги на прибыль, доходы</a:t>
            </a:r>
          </a:p>
        </p:txBody>
      </p:sp>
      <p:sp>
        <p:nvSpPr>
          <p:cNvPr id="124" name="Прямоугольник 123"/>
          <p:cNvSpPr/>
          <p:nvPr/>
        </p:nvSpPr>
        <p:spPr>
          <a:xfrm>
            <a:off x="166697" y="5068635"/>
            <a:ext cx="3439416" cy="738664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Доходы от использовании имущества муниципальной и государственной собственности</a:t>
            </a:r>
          </a:p>
        </p:txBody>
      </p:sp>
      <p:sp>
        <p:nvSpPr>
          <p:cNvPr id="125" name="Прямоугольник 124"/>
          <p:cNvSpPr/>
          <p:nvPr/>
        </p:nvSpPr>
        <p:spPr>
          <a:xfrm>
            <a:off x="136914" y="4560575"/>
            <a:ext cx="3439416" cy="307777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Государственная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пошлина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136914" y="3246799"/>
            <a:ext cx="3498982" cy="307777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Налоги на совокупный доход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4803513" y="2546592"/>
            <a:ext cx="3236437" cy="338554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Национальная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оборона</a:t>
            </a:r>
          </a:p>
        </p:txBody>
      </p:sp>
      <p:sp>
        <p:nvSpPr>
          <p:cNvPr id="129" name="Прямоугольник 128"/>
          <p:cNvSpPr/>
          <p:nvPr/>
        </p:nvSpPr>
        <p:spPr>
          <a:xfrm>
            <a:off x="4820584" y="3730604"/>
            <a:ext cx="3236438" cy="276999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</p:txBody>
      </p:sp>
      <p:sp>
        <p:nvSpPr>
          <p:cNvPr id="130" name="Прямоугольник 129"/>
          <p:cNvSpPr/>
          <p:nvPr/>
        </p:nvSpPr>
        <p:spPr>
          <a:xfrm>
            <a:off x="4826528" y="4251353"/>
            <a:ext cx="3190406" cy="307777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ЖКХ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4820588" y="2131695"/>
            <a:ext cx="3236434" cy="338554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Общегосударственные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вопросы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4798338" y="2969800"/>
            <a:ext cx="3258684" cy="46166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4826851" y="4767444"/>
            <a:ext cx="3233816" cy="276999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4" name="Прямоугольник 133"/>
          <p:cNvSpPr/>
          <p:nvPr/>
        </p:nvSpPr>
        <p:spPr>
          <a:xfrm rot="10800000" flipV="1">
            <a:off x="4836892" y="5288751"/>
            <a:ext cx="3258682" cy="276999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Культура, кинематография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" name="Прямоугольник 134"/>
          <p:cNvSpPr/>
          <p:nvPr/>
        </p:nvSpPr>
        <p:spPr>
          <a:xfrm>
            <a:off x="3924776" y="3784076"/>
            <a:ext cx="688800" cy="307777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1440,0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3943908" y="2267695"/>
            <a:ext cx="688801" cy="307777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1245,0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3983573" y="4497546"/>
            <a:ext cx="670955" cy="307777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,0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" name="Прямоугольник 138"/>
          <p:cNvSpPr/>
          <p:nvPr/>
        </p:nvSpPr>
        <p:spPr>
          <a:xfrm>
            <a:off x="3933475" y="3200632"/>
            <a:ext cx="699234" cy="307777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710,0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0" name="Прямая со стрелкой 139"/>
          <p:cNvCxnSpPr>
            <a:stCxn id="268" idx="3"/>
            <a:endCxn id="280" idx="1"/>
          </p:cNvCxnSpPr>
          <p:nvPr/>
        </p:nvCxnSpPr>
        <p:spPr>
          <a:xfrm>
            <a:off x="3576330" y="6190565"/>
            <a:ext cx="407243" cy="1074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 стрелкой 140"/>
          <p:cNvCxnSpPr>
            <a:stCxn id="122" idx="3"/>
            <a:endCxn id="135" idx="1"/>
          </p:cNvCxnSpPr>
          <p:nvPr/>
        </p:nvCxnSpPr>
        <p:spPr>
          <a:xfrm flipV="1">
            <a:off x="3706888" y="3937965"/>
            <a:ext cx="217888" cy="2712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 стрелкой 141"/>
          <p:cNvCxnSpPr>
            <a:stCxn id="123" idx="3"/>
            <a:endCxn id="136" idx="1"/>
          </p:cNvCxnSpPr>
          <p:nvPr/>
        </p:nvCxnSpPr>
        <p:spPr>
          <a:xfrm>
            <a:off x="3619528" y="2331488"/>
            <a:ext cx="324380" cy="9009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 стрелкой 142"/>
          <p:cNvCxnSpPr>
            <a:stCxn id="127" idx="3"/>
            <a:endCxn id="139" idx="1"/>
          </p:cNvCxnSpPr>
          <p:nvPr/>
        </p:nvCxnSpPr>
        <p:spPr>
          <a:xfrm flipV="1">
            <a:off x="3635896" y="3354521"/>
            <a:ext cx="297579" cy="4616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Прямая со стрелкой 144"/>
          <p:cNvCxnSpPr>
            <a:stCxn id="125" idx="3"/>
            <a:endCxn id="137" idx="1"/>
          </p:cNvCxnSpPr>
          <p:nvPr/>
        </p:nvCxnSpPr>
        <p:spPr>
          <a:xfrm flipV="1">
            <a:off x="3576330" y="4651435"/>
            <a:ext cx="407243" cy="6302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Прямоугольник 145"/>
          <p:cNvSpPr/>
          <p:nvPr/>
        </p:nvSpPr>
        <p:spPr>
          <a:xfrm>
            <a:off x="8369967" y="2701786"/>
            <a:ext cx="702873" cy="307777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144,7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8382518" y="3724901"/>
            <a:ext cx="703202" cy="307777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622,0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8" name="Прямоугольник 147"/>
          <p:cNvSpPr/>
          <p:nvPr/>
        </p:nvSpPr>
        <p:spPr>
          <a:xfrm>
            <a:off x="8368743" y="4189769"/>
            <a:ext cx="718199" cy="307777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943,2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8369703" y="2252196"/>
            <a:ext cx="703137" cy="307777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3225,8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0" name="Прямоугольник 149"/>
          <p:cNvSpPr/>
          <p:nvPr/>
        </p:nvSpPr>
        <p:spPr>
          <a:xfrm>
            <a:off x="8369967" y="3200632"/>
            <a:ext cx="715753" cy="307777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75,0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1" name="Прямоугольник 150"/>
          <p:cNvSpPr/>
          <p:nvPr/>
        </p:nvSpPr>
        <p:spPr>
          <a:xfrm>
            <a:off x="8369967" y="4635592"/>
            <a:ext cx="718197" cy="307777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453,7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2" name="Прямоугольник 151"/>
          <p:cNvSpPr/>
          <p:nvPr/>
        </p:nvSpPr>
        <p:spPr>
          <a:xfrm>
            <a:off x="8326685" y="5261448"/>
            <a:ext cx="746155" cy="307777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2020,4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3" name="Прямая со стрелкой 152"/>
          <p:cNvCxnSpPr>
            <a:stCxn id="128" idx="3"/>
            <a:endCxn id="146" idx="1"/>
          </p:cNvCxnSpPr>
          <p:nvPr/>
        </p:nvCxnSpPr>
        <p:spPr>
          <a:xfrm>
            <a:off x="8039950" y="2715869"/>
            <a:ext cx="330017" cy="13980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 стрелкой 153"/>
          <p:cNvCxnSpPr>
            <a:stCxn id="129" idx="3"/>
            <a:endCxn id="147" idx="1"/>
          </p:cNvCxnSpPr>
          <p:nvPr/>
        </p:nvCxnSpPr>
        <p:spPr>
          <a:xfrm>
            <a:off x="8057022" y="3869104"/>
            <a:ext cx="325496" cy="968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 стрелкой 154"/>
          <p:cNvCxnSpPr>
            <a:stCxn id="130" idx="3"/>
            <a:endCxn id="148" idx="1"/>
          </p:cNvCxnSpPr>
          <p:nvPr/>
        </p:nvCxnSpPr>
        <p:spPr>
          <a:xfrm flipV="1">
            <a:off x="8016934" y="4343658"/>
            <a:ext cx="351809" cy="6158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 стрелкой 155"/>
          <p:cNvCxnSpPr>
            <a:stCxn id="131" idx="3"/>
            <a:endCxn id="149" idx="1"/>
          </p:cNvCxnSpPr>
          <p:nvPr/>
        </p:nvCxnSpPr>
        <p:spPr>
          <a:xfrm>
            <a:off x="8057022" y="2300972"/>
            <a:ext cx="312681" cy="10511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Прямая со стрелкой 156"/>
          <p:cNvCxnSpPr>
            <a:stCxn id="132" idx="3"/>
            <a:endCxn id="150" idx="1"/>
          </p:cNvCxnSpPr>
          <p:nvPr/>
        </p:nvCxnSpPr>
        <p:spPr>
          <a:xfrm>
            <a:off x="8057022" y="3200633"/>
            <a:ext cx="312945" cy="1538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 стрелкой 157"/>
          <p:cNvCxnSpPr>
            <a:stCxn id="133" idx="3"/>
            <a:endCxn id="151" idx="1"/>
          </p:cNvCxnSpPr>
          <p:nvPr/>
        </p:nvCxnSpPr>
        <p:spPr>
          <a:xfrm flipV="1">
            <a:off x="8060667" y="4789481"/>
            <a:ext cx="309300" cy="11646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 стрелкой 158"/>
          <p:cNvCxnSpPr>
            <a:stCxn id="134" idx="1"/>
          </p:cNvCxnSpPr>
          <p:nvPr/>
        </p:nvCxnSpPr>
        <p:spPr>
          <a:xfrm flipV="1">
            <a:off x="8095574" y="5369262"/>
            <a:ext cx="312686" cy="5798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TextBox 267"/>
          <p:cNvSpPr txBox="1"/>
          <p:nvPr/>
        </p:nvSpPr>
        <p:spPr>
          <a:xfrm>
            <a:off x="136914" y="6021288"/>
            <a:ext cx="3439416" cy="338554"/>
          </a:xfrm>
          <a:prstGeom prst="rect">
            <a:avLst/>
          </a:prstGeom>
          <a:solidFill>
            <a:srgbClr val="FFFFCC"/>
          </a:solidFill>
          <a:ln w="9525" cmpd="thinThick">
            <a:solidFill>
              <a:schemeClr val="accent1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lvl="0" algn="ctr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</p:txBody>
      </p:sp>
      <p:cxnSp>
        <p:nvCxnSpPr>
          <p:cNvPr id="273" name="Прямая со стрелкой 272"/>
          <p:cNvCxnSpPr/>
          <p:nvPr/>
        </p:nvCxnSpPr>
        <p:spPr>
          <a:xfrm>
            <a:off x="3604696" y="5484133"/>
            <a:ext cx="378877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9" name="Прямоугольник 278"/>
          <p:cNvSpPr/>
          <p:nvPr/>
        </p:nvSpPr>
        <p:spPr>
          <a:xfrm>
            <a:off x="3983573" y="5435351"/>
            <a:ext cx="616793" cy="4878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1040</a:t>
            </a:r>
            <a:endParaRPr lang="ru-RU" dirty="0"/>
          </a:p>
        </p:txBody>
      </p:sp>
      <p:sp>
        <p:nvSpPr>
          <p:cNvPr id="280" name="Прямоугольник 279"/>
          <p:cNvSpPr/>
          <p:nvPr/>
        </p:nvSpPr>
        <p:spPr>
          <a:xfrm>
            <a:off x="3983573" y="6093296"/>
            <a:ext cx="609472" cy="216024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11112</a:t>
            </a:r>
            <a:endParaRPr lang="ru-RU" dirty="0"/>
          </a:p>
        </p:txBody>
      </p:sp>
      <p:sp>
        <p:nvSpPr>
          <p:cNvPr id="294" name="Прямоугольник 293"/>
          <p:cNvSpPr/>
          <p:nvPr/>
        </p:nvSpPr>
        <p:spPr>
          <a:xfrm>
            <a:off x="3955207" y="5350787"/>
            <a:ext cx="751181" cy="307777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1640,0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" name="Прямоугольник 295"/>
          <p:cNvSpPr/>
          <p:nvPr/>
        </p:nvSpPr>
        <p:spPr>
          <a:xfrm rot="10800000" flipV="1">
            <a:off x="3943908" y="5993334"/>
            <a:ext cx="710620" cy="307777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1103,5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4" name="TextBox 383"/>
          <p:cNvSpPr txBox="1"/>
          <p:nvPr/>
        </p:nvSpPr>
        <p:spPr>
          <a:xfrm flipH="1">
            <a:off x="4836891" y="5954796"/>
            <a:ext cx="3190410" cy="276999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7978356" y="6008348"/>
            <a:ext cx="348329" cy="104487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Прямоугольник 67"/>
          <p:cNvSpPr/>
          <p:nvPr/>
        </p:nvSpPr>
        <p:spPr>
          <a:xfrm>
            <a:off x="166697" y="2701786"/>
            <a:ext cx="3461014" cy="276999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Доходы от уплаты акцизов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3965727" y="2659996"/>
            <a:ext cx="688801" cy="307777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525,8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Прямоугольник 92"/>
          <p:cNvSpPr/>
          <p:nvPr/>
        </p:nvSpPr>
        <p:spPr>
          <a:xfrm flipV="1">
            <a:off x="8326685" y="5879263"/>
            <a:ext cx="637803" cy="307777"/>
          </a:xfrm>
          <a:prstGeom prst="rect">
            <a:avLst/>
          </a:prstGeom>
          <a:solidFill>
            <a:srgbClr val="FFFF99">
              <a:alpha val="89000"/>
            </a:srgbClr>
          </a:solidFill>
          <a:ln>
            <a:solidFill>
              <a:schemeClr val="tx1"/>
            </a:solidFill>
          </a:ln>
          <a:scene3d>
            <a:camera prst="orthographicFront">
              <a:rot lat="1200000" lon="21594000" rev="1080000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12,0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4" name="Прямая со стрелкой 93"/>
          <p:cNvCxnSpPr/>
          <p:nvPr/>
        </p:nvCxnSpPr>
        <p:spPr>
          <a:xfrm>
            <a:off x="3674008" y="2740724"/>
            <a:ext cx="324380" cy="9009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858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5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5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9500"/>
                            </p:stCondLst>
                            <p:childTnLst>
                              <p:par>
                                <p:cTn id="1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0500"/>
                            </p:stCondLst>
                            <p:childTnLst>
                              <p:par>
                                <p:cTn id="1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1000"/>
                            </p:stCondLst>
                            <p:childTnLst>
                              <p:par>
                                <p:cTn id="1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2000"/>
                            </p:stCondLst>
                            <p:childTnLst>
                              <p:par>
                                <p:cTn id="15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3500"/>
                            </p:stCondLst>
                            <p:childTnLst>
                              <p:par>
                                <p:cTn id="1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4500"/>
                            </p:stCondLst>
                            <p:childTnLst>
                              <p:par>
                                <p:cTn id="17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5500"/>
                            </p:stCondLst>
                            <p:childTnLst>
                              <p:par>
                                <p:cTn id="1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6000"/>
                            </p:stCondLst>
                            <p:childTnLst>
                              <p:par>
                                <p:cTn id="1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7000"/>
                            </p:stCondLst>
                            <p:childTnLst>
                              <p:par>
                                <p:cTn id="19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8500"/>
                            </p:stCondLst>
                            <p:childTnLst>
                              <p:par>
                                <p:cTn id="2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9500"/>
                            </p:stCondLst>
                            <p:childTnLst>
                              <p:par>
                                <p:cTn id="2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0500"/>
                            </p:stCondLst>
                            <p:childTnLst>
                              <p:par>
                                <p:cTn id="2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31500"/>
                            </p:stCondLst>
                            <p:childTnLst>
                              <p:par>
                                <p:cTn id="2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32500"/>
                            </p:stCondLst>
                            <p:childTnLst>
                              <p:par>
                                <p:cTn id="2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33500"/>
                            </p:stCondLst>
                            <p:childTnLst>
                              <p:par>
                                <p:cTn id="2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34500"/>
                            </p:stCondLst>
                            <p:childTnLst>
                              <p:par>
                                <p:cTn id="2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3" grpId="0" animBg="1"/>
      <p:bldP spid="124" grpId="0" animBg="1"/>
      <p:bldP spid="125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9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294" grpId="0" animBg="1"/>
      <p:bldP spid="296" grpId="0" animBg="1"/>
      <p:bldP spid="68" grpId="0" animBg="1"/>
      <p:bldP spid="72" grpId="0" animBg="1"/>
      <p:bldP spid="9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197598551"/>
              </p:ext>
            </p:extLst>
          </p:nvPr>
        </p:nvGraphicFramePr>
        <p:xfrm>
          <a:off x="467544" y="1844824"/>
          <a:ext cx="8229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Динамика доходов проекта бюджета </a:t>
            </a:r>
            <a:b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Атамановского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сельского поселения на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2023-2026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b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(тыс. руб.)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499369026"/>
              </p:ext>
            </p:extLst>
          </p:nvPr>
        </p:nvGraphicFramePr>
        <p:xfrm>
          <a:off x="0" y="1340768"/>
          <a:ext cx="889248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890" y="116632"/>
            <a:ext cx="8229600" cy="139903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Объем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налоговых и неналоговых доходов проекта бюджета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Атамановского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сельского поселения на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год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59503247"/>
              </p:ext>
            </p:extLst>
          </p:nvPr>
        </p:nvGraphicFramePr>
        <p:xfrm>
          <a:off x="899592" y="2276872"/>
          <a:ext cx="7272808" cy="4581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1872208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Структура безвозмездных поступлений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b="1" dirty="0"/>
              <a:t>из бюджетов других уровней </a:t>
            </a:r>
            <a:r>
              <a:rPr lang="ru-RU" sz="3600" b="1" dirty="0" smtClean="0"/>
              <a:t>на </a:t>
            </a:r>
            <a:r>
              <a:rPr lang="ru-RU" sz="3600" b="1" dirty="0" smtClean="0"/>
              <a:t>2026 </a:t>
            </a:r>
            <a:r>
              <a:rPr lang="ru-RU" sz="3600" b="1" dirty="0" smtClean="0"/>
              <a:t>год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1031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18950361"/>
              </p:ext>
            </p:extLst>
          </p:nvPr>
        </p:nvGraphicFramePr>
        <p:xfrm>
          <a:off x="539552" y="1916832"/>
          <a:ext cx="8229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Сравнительный анализ расходов проекта бюджета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Атамановского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сельского поселения на жилищно-коммунальное хозяйство 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2673</TotalTime>
  <Words>377</Words>
  <Application>Microsoft Office PowerPoint</Application>
  <PresentationFormat>Экран (4:3)</PresentationFormat>
  <Paragraphs>93</Paragraphs>
  <Slides>11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Администрация Атамановского сельского поселения</vt:lpstr>
      <vt:lpstr>Реализация утвержденных Главой Атамановского сельского поселения основных направлений бюджетной и налоговой политики</vt:lpstr>
      <vt:lpstr>Наполняемость местного бюджета от установленных нормативов отчислений </vt:lpstr>
      <vt:lpstr>Слайд 4</vt:lpstr>
      <vt:lpstr>Слайд 5</vt:lpstr>
      <vt:lpstr>Динамика доходов проекта бюджета  Атамановского сельского поселения на 2023-2026 год                                                                  (тыс. руб.)</vt:lpstr>
      <vt:lpstr>Объем налоговых и неналоговых доходов проекта бюджета Атамановского сельского поселения на 2026 год </vt:lpstr>
      <vt:lpstr>Структура безвозмездных поступлений из бюджетов других уровней на 2026 год </vt:lpstr>
      <vt:lpstr>Сравнительный анализ расходов проекта бюджета Атамановского сельского поселения на жилищно-коммунальное хозяйство на 2026 год</vt:lpstr>
      <vt:lpstr>Динамика расходов проектов бюджетов Атамановского сельского поселения на реализацию муниципальных целевых программ на 2024-2026 год                                                                                  (тыс. руб.)</vt:lpstr>
      <vt:lpstr>Мониторинг расходов на содержание органов местного самоуправления к проекту бюджета на 2026 год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Администрация Семикаракорского городского поселения</dc:title>
  <dc:creator>Admin</dc:creator>
  <cp:lastModifiedBy>Admin</cp:lastModifiedBy>
  <cp:revision>238</cp:revision>
  <cp:lastPrinted>2023-11-08T12:22:23Z</cp:lastPrinted>
  <dcterms:created xsi:type="dcterms:W3CDTF">2014-05-06T11:50:27Z</dcterms:created>
  <dcterms:modified xsi:type="dcterms:W3CDTF">2025-11-05T17:11:29Z</dcterms:modified>
</cp:coreProperties>
</file>