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FFFFCC"/>
    <a:srgbClr val="FFFF99"/>
    <a:srgbClr val="00DA63"/>
    <a:srgbClr val="00EE6C"/>
    <a:srgbClr val="CCFF99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1250</c:v>
                </c:pt>
                <c:pt idx="1">
                  <c:v>2212.1999999999998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894.7</c:v>
                </c:pt>
                <c:pt idx="1">
                  <c:v>2536.1999999999998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1369.3</c:v>
                </c:pt>
                <c:pt idx="1">
                  <c:v>2769.5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753086419753084E-2"/>
                  <c:y val="-5.55577427821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814814814814922E-2"/>
                  <c:y val="-3.6111111111111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1245.0139999999999</c:v>
                </c:pt>
                <c:pt idx="1">
                  <c:v>2219.607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39610368"/>
        <c:axId val="35457280"/>
        <c:axId val="0"/>
      </c:bar3DChart>
      <c:catAx>
        <c:axId val="3961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5457280"/>
        <c:crosses val="autoZero"/>
        <c:auto val="1"/>
        <c:lblAlgn val="ctr"/>
        <c:lblOffset val="100"/>
        <c:noMultiLvlLbl val="0"/>
      </c:catAx>
      <c:valAx>
        <c:axId val="354572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9610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2219,607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4755736599837255"/>
          <c:w val="1"/>
          <c:h val="0.32273366022393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2219,607</c:v>
                </c:pt>
              </c:strCache>
            </c:strRef>
          </c:tx>
          <c:explosion val="59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1.2360668789809022E-2"/>
                  <c:y val="2.530030447067442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22,6 %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2361062380798156"/>
                  <c:y val="2.341237610235499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6081453092950448E-2"/>
                  <c:y val="1.14679450031077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29,5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4.7010057936593616E-2"/>
                  <c:y val="-3.321327660289997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@" sourceLinked="0"/>
            <c:spPr>
              <a:solidFill>
                <a:schemeClr val="lt1"/>
              </a:solidFill>
              <a:ln w="15875" cap="flat" cmpd="sng" algn="ctr">
                <a:solidFill>
                  <a:schemeClr val="dk1">
                    <a:shade val="75000"/>
                    <a:lumMod val="8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Лист1!$A$2:$A$12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368.089</c:v>
                </c:pt>
                <c:pt idx="1">
                  <c:v>601.83299999999997</c:v>
                </c:pt>
                <c:pt idx="2">
                  <c:v>-25.427</c:v>
                </c:pt>
                <c:pt idx="3">
                  <c:v>-30.169</c:v>
                </c:pt>
                <c:pt idx="4">
                  <c:v>0.6</c:v>
                </c:pt>
                <c:pt idx="5">
                  <c:v>70.328000000000003</c:v>
                </c:pt>
                <c:pt idx="6">
                  <c:v>216.50899999999999</c:v>
                </c:pt>
                <c:pt idx="7">
                  <c:v>13.082000000000001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100%</c:v>
                </c:pt>
              </c:strCache>
            </c:strRef>
          </c:tx>
          <c:cat>
            <c:strRef>
              <c:f>Лист1!$A$2:$A$12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22.6</c:v>
                </c:pt>
                <c:pt idx="1">
                  <c:v>19.100000000000001</c:v>
                </c:pt>
                <c:pt idx="2">
                  <c:v>0.6</c:v>
                </c:pt>
                <c:pt idx="3">
                  <c:v>23.3</c:v>
                </c:pt>
                <c:pt idx="4">
                  <c:v>0.2</c:v>
                </c:pt>
                <c:pt idx="5">
                  <c:v>4.5</c:v>
                </c:pt>
                <c:pt idx="6">
                  <c:v>29.5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c:spPr>
    </c:plotArea>
    <c:legend>
      <c:legendPos val="t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20508407103530174"/>
          <c:y val="8.1904563156646265E-2"/>
          <c:w val="0.70408569937745147"/>
          <c:h val="0.51371506769518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280</c:v>
                </c:pt>
                <c:pt idx="1">
                  <c:v>28.54</c:v>
                </c:pt>
                <c:pt idx="2" formatCode="0.0">
                  <c:v>666.053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260760905553951"/>
          <c:y val="4.7482847019336721E-2"/>
          <c:w val="0.32739239094446054"/>
          <c:h val="0.89497870393492607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367.9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329.9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448.12599999999998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1206272"/>
        <c:axId val="35461312"/>
        <c:axId val="0"/>
      </c:bar3DChart>
      <c:catAx>
        <c:axId val="4120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35461312"/>
        <c:crosses val="autoZero"/>
        <c:auto val="1"/>
        <c:lblAlgn val="ctr"/>
        <c:lblOffset val="100"/>
        <c:noMultiLvlLbl val="0"/>
      </c:catAx>
      <c:valAx>
        <c:axId val="354613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41206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41180672"/>
        <c:axId val="35162368"/>
        <c:axId val="0"/>
      </c:bar3DChart>
      <c:catAx>
        <c:axId val="41180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35162368"/>
        <c:crosses val="autoZero"/>
        <c:auto val="1"/>
        <c:lblAlgn val="ctr"/>
        <c:lblOffset val="100"/>
        <c:noMultiLvlLbl val="0"/>
      </c:catAx>
      <c:valAx>
        <c:axId val="3516236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411806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2492.1</c:v>
                </c:pt>
                <c:pt idx="1">
                  <c:v>2418.1</c:v>
                </c:pt>
                <c:pt idx="2">
                  <c:v>2849.1619999999998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908.7</c:v>
                </c:pt>
                <c:pt idx="1">
                  <c:v>1185.5999999999999</c:v>
                </c:pt>
                <c:pt idx="2">
                  <c:v>1502.6510000000001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06784"/>
        <c:axId val="35164672"/>
        <c:axId val="0"/>
      </c:bar3DChart>
      <c:catAx>
        <c:axId val="4120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5164672"/>
        <c:crosses val="autoZero"/>
        <c:auto val="1"/>
        <c:lblAlgn val="ctr"/>
        <c:lblOffset val="100"/>
        <c:noMultiLvlLbl val="0"/>
      </c:catAx>
      <c:valAx>
        <c:axId val="351646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1206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0.6599</cdr:x>
      <cdr:y>0.74324</cdr:y>
    </cdr:from>
    <cdr:to>
      <cdr:x>0.74088</cdr:x>
      <cdr:y>0.81081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5868144" y="3960440"/>
          <a:ext cx="720080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19,1%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0.6518</cdr:x>
      <cdr:y>0.89189</cdr:y>
    </cdr:from>
    <cdr:to>
      <cdr:x>0.71658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5796118" y="4752518"/>
          <a:ext cx="576082" cy="288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0,6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0.60322</cdr:x>
      <cdr:y>0.89189</cdr:y>
    </cdr:from>
    <cdr:to>
      <cdr:x>0.64371</cdr:x>
      <cdr:y>0.93244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364088" y="4752528"/>
          <a:ext cx="360056" cy="2160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0.45746</cdr:x>
      <cdr:y>0.7973</cdr:y>
    </cdr:from>
    <cdr:to>
      <cdr:x>0.53034</cdr:x>
      <cdr:y>0.86486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67955" y="4248486"/>
          <a:ext cx="648061" cy="3600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23,3</a:t>
          </a:r>
          <a:r>
            <a:rPr lang="ru-RU" sz="1800" dirty="0" smtClean="0">
              <a:latin typeface="+mn-lt"/>
            </a:rPr>
            <a:t>%</a:t>
          </a:r>
          <a:endParaRPr lang="ru-RU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0.36029</cdr:x>
      <cdr:y>0.52703</cdr:y>
    </cdr:from>
    <cdr:to>
      <cdr:x>0.46312</cdr:x>
      <cdr:y>0.69863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0384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0.34409</cdr:x>
      <cdr:y>0.52703</cdr:y>
    </cdr:from>
    <cdr:to>
      <cdr:x>0.668</cdr:x>
      <cdr:y>0.58108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59813" y="2808312"/>
          <a:ext cx="28803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Штрафы, санкции, возмещение ущерба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0.35219</cdr:x>
      <cdr:y>0.55405</cdr:y>
    </cdr:from>
    <cdr:to>
      <cdr:x>0.80566</cdr:x>
      <cdr:y>0.62162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31840" y="2952328"/>
          <a:ext cx="40324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0.28741</cdr:x>
      <cdr:y>0.82432</cdr:y>
    </cdr:from>
    <cdr:to>
      <cdr:x>0.34409</cdr:x>
      <cdr:y>0.87838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555776" y="4392488"/>
          <a:ext cx="50405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4,5</a:t>
          </a:r>
          <a:r>
            <a:rPr lang="ru-RU" sz="1200" dirty="0" smtClean="0"/>
            <a:t>%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0.57083</cdr:x>
      <cdr:y>0.89189</cdr:y>
    </cdr:from>
    <cdr:to>
      <cdr:x>0.6437</cdr:x>
      <cdr:y>0.94595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076056" y="4752528"/>
          <a:ext cx="648072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0,2%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0.76238</cdr:x>
      <cdr:y>0.75448</cdr:y>
    </cdr:from>
    <cdr:to>
      <cdr:x>1</cdr:x>
      <cdr:y>0.88023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617" y="3456384"/>
          <a:ext cx="172819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                                                                                   межбюджетные трансферты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Атамановского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за полугодие  2025 год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564904"/>
            <a:ext cx="6264696" cy="4149079"/>
            <a:chOff x="1506900" y="39060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122" y="39060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2636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за полугодие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   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7483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</a:t>
            </a:r>
            <a:r>
              <a:rPr lang="ru-RU" sz="2400" smtClean="0"/>
              <a:t>полугодие </a:t>
            </a:r>
            <a:r>
              <a:rPr lang="ru-RU" sz="2400" smtClean="0"/>
              <a:t>2025 </a:t>
            </a:r>
            <a:r>
              <a:rPr lang="ru-RU" sz="2400" dirty="0" smtClean="0"/>
              <a:t>года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733259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2219,607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785013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4757,929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   Основные параметры исполнения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Атамановского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за полугодие 2025 года  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2822" y="3354738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 физических лиц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2822" y="5075221"/>
            <a:ext cx="3446557" cy="646331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15314" y="4613556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29948" y="3813609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20585" y="2750439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780496" y="3897790"/>
            <a:ext cx="3236438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341376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66420" y="5211325"/>
            <a:ext cx="3258683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2410" y="2969813"/>
            <a:ext cx="868086" cy="3070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601,833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24903" y="2180430"/>
            <a:ext cx="84486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368,089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875650" y="4658254"/>
            <a:ext cx="72422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0,600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17627" y="3768120"/>
            <a:ext cx="85214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13,082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3423322" y="5960634"/>
            <a:ext cx="392411" cy="284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 flipV="1">
            <a:off x="3619528" y="2334319"/>
            <a:ext cx="305375" cy="12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11013" y="3090812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3606113" y="4674660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281446" y="2747580"/>
            <a:ext cx="79905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27,140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266428" y="3276838"/>
            <a:ext cx="82931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7,293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281447" y="4254667"/>
            <a:ext cx="80549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448,126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202498" y="2332169"/>
            <a:ext cx="89919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1502,642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281448" y="4726786"/>
            <a:ext cx="78107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728,638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208938" y="5195937"/>
            <a:ext cx="85496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1789,637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 flipV="1">
            <a:off x="8057022" y="2901469"/>
            <a:ext cx="224424" cy="18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408556"/>
            <a:ext cx="264513" cy="867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 flipV="1">
            <a:off x="8057022" y="2486058"/>
            <a:ext cx="145476" cy="21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80675"/>
            <a:ext cx="220781" cy="40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125103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15315" y="6002708"/>
            <a:ext cx="3446124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9920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868310" y="5075222"/>
            <a:ext cx="91218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70,328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868307" y="5931986"/>
            <a:ext cx="91218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974,593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3499" y="25852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уплаты акцизов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4884" y="2600047"/>
            <a:ext cx="84488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216,509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65748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23499" y="2944797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9076" y="3368746"/>
            <a:ext cx="851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4,742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11012" y="3905094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34291" y="351417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523220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правоохранительная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813116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103025" y="3439758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192838" y="3829704"/>
            <a:ext cx="87330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249,453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33034" y="3922009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548365" y="5345216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 rot="10800000" flipV="1">
            <a:off x="4820404" y="5726477"/>
            <a:ext cx="3258683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политика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110086" y="5766475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391479" y="5637838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5,000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805" y="4193823"/>
            <a:ext cx="3409633" cy="321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Земельный налог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82556" y="4195480"/>
            <a:ext cx="887212" cy="366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-30,169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3579379" y="4290286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75045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исполнения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за полугодие 2025 года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62479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63579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за полугодие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 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106615"/>
              </p:ext>
            </p:extLst>
          </p:nvPr>
        </p:nvGraphicFramePr>
        <p:xfrm>
          <a:off x="899592" y="2276872"/>
          <a:ext cx="748883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за полугодие  </a:t>
            </a:r>
            <a:r>
              <a:rPr lang="ru-RU" sz="3600" b="1" dirty="0" smtClean="0"/>
              <a:t>2025 </a:t>
            </a:r>
            <a:r>
              <a:rPr lang="ru-RU" sz="3600" b="1" dirty="0" smtClean="0"/>
              <a:t>года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22193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за полугодие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403</Words>
  <Application>Microsoft Office PowerPoint</Application>
  <PresentationFormat>Экран (4:3)</PresentationFormat>
  <Paragraphs>103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Атамановского сельского поселения</vt:lpstr>
      <vt:lpstr>Реализация утвержденных Главой Атамановского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исполнения бюджета  Атамановского сельского поселения за полугодие 2025 года                                                           (тыс. руб.)</vt:lpstr>
      <vt:lpstr>Объем налоговых и неналоговых доходов бюджета Атамановского сельского поселения за полугодие 2025 года     </vt:lpstr>
      <vt:lpstr>Структура безвозмездных поступлений из бюджетов других уровней за полугодие  2025 года     </vt:lpstr>
      <vt:lpstr>Сравнительный анализ расходов Атамановского сельского поселения на жилищно-коммунальное хозяйство за полугодие 2025 года        </vt:lpstr>
      <vt:lpstr>Динамика расходов бюджета Атамановского сельского поселения на реализацию муниципальных целевых программ за полугодие 2025 года                                                                                      (тыс. руб.)</vt:lpstr>
      <vt:lpstr>Мониторинг расходов на содержание органов местного самоуправления за полугодие 2025 года   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Nosaeva</cp:lastModifiedBy>
  <cp:revision>296</cp:revision>
  <cp:lastPrinted>2023-03-27T12:32:56Z</cp:lastPrinted>
  <dcterms:created xsi:type="dcterms:W3CDTF">2014-05-06T11:50:27Z</dcterms:created>
  <dcterms:modified xsi:type="dcterms:W3CDTF">2025-07-04T11:48:59Z</dcterms:modified>
</cp:coreProperties>
</file>