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4" r:id="rId11"/>
    <p:sldId id="26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CC"/>
    <a:srgbClr val="00E266"/>
    <a:srgbClr val="00DA63"/>
    <a:srgbClr val="00EE6C"/>
    <a:srgbClr val="CCFF99"/>
    <a:srgbClr val="FF9999"/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92" autoAdjust="0"/>
  </p:normalViewPr>
  <p:slideViewPr>
    <p:cSldViewPr>
      <p:cViewPr>
        <p:scale>
          <a:sx n="107" d="100"/>
          <a:sy n="107" d="100"/>
        </p:scale>
        <p:origin x="-9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2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c:spPr>
    </c:sideWall>
    <c:backWall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4.6451443569553802E-2"/>
          <c:w val="0.72345679012345676"/>
          <c:h val="0.735872922134733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-3.0864197530864203E-2"/>
                  <c:y val="8.3333333333333367E-3"/>
                </c:manualLayout>
              </c:layout>
              <c:showVal val="1"/>
            </c:dLbl>
            <c:dLbl>
              <c:idx val="1"/>
              <c:layout>
                <c:manualLayout>
                  <c:x val="-2.314826966073685E-2"/>
                  <c:y val="-8.3333333333333228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3611.8</c:v>
                </c:pt>
                <c:pt idx="1">
                  <c:v>4729.7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-3.0864197530864204E-3"/>
                  <c:y val="5.5555555555555558E-3"/>
                </c:manualLayout>
              </c:layout>
              <c:showVal val="1"/>
            </c:dLbl>
            <c:dLbl>
              <c:idx val="1"/>
              <c:layout>
                <c:manualLayout>
                  <c:x val="4.6296296296296311E-3"/>
                  <c:y val="-1.098797025371829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4175.8999999999996</c:v>
                </c:pt>
                <c:pt idx="1">
                  <c:v>6169.9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1.6975308641975315E-2"/>
                  <c:y val="-3.333333333333334E-2"/>
                </c:manualLayout>
              </c:layout>
              <c:showVal val="1"/>
            </c:dLbl>
            <c:dLbl>
              <c:idx val="1"/>
              <c:layout>
                <c:manualLayout>
                  <c:x val="4.320987654320986E-2"/>
                  <c:y val="-5.5555555555555558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4131.3999999999996</c:v>
                </c:pt>
                <c:pt idx="1">
                  <c:v>6228.8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4.4753086419753091E-2"/>
                  <c:y val="-5.555774278215222E-3"/>
                </c:manualLayout>
              </c:layout>
              <c:showVal val="1"/>
            </c:dLbl>
            <c:dLbl>
              <c:idx val="1"/>
              <c:layout>
                <c:manualLayout>
                  <c:x val="6.4814814814814936E-2"/>
                  <c:y val="-3.61111111111111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5350,3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4150.2</c:v>
                </c:pt>
                <c:pt idx="1">
                  <c:v>5350.3</c:v>
                </c:pt>
              </c:numCache>
            </c:numRef>
          </c:val>
        </c:ser>
        <c:dLbls/>
        <c:gapWidth val="122"/>
        <c:gapDepth val="48"/>
        <c:shape val="box"/>
        <c:axId val="180334976"/>
        <c:axId val="180336512"/>
        <c:axId val="0"/>
      </c:bar3DChart>
      <c:catAx>
        <c:axId val="1803349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180336512"/>
        <c:crosses val="autoZero"/>
        <c:auto val="1"/>
        <c:lblAlgn val="ctr"/>
        <c:lblOffset val="100"/>
      </c:catAx>
      <c:valAx>
        <c:axId val="180336512"/>
        <c:scaling>
          <c:orientation val="minMax"/>
        </c:scaling>
        <c:axPos val="l"/>
        <c:majorGridlines/>
        <c:numFmt formatCode="#,##0.0" sourceLinked="1"/>
        <c:tickLblPos val="nextTo"/>
        <c:crossAx val="1803349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Общий</a:t>
            </a:r>
            <a:r>
              <a:rPr lang="ru-RU" baseline="0" dirty="0" smtClean="0"/>
              <a:t> объем доходов </a:t>
            </a:r>
            <a:r>
              <a:rPr lang="ru-RU" baseline="0" dirty="0" smtClean="0"/>
              <a:t>4150,2тыс.руб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31494476231"/>
          <c:y val="0"/>
        </c:manualLayout>
      </c:layout>
    </c:title>
    <c:view3D>
      <c:rotX val="30"/>
      <c:rotY val="3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67615779177688962"/>
          <c:w val="1"/>
          <c:h val="0.296516603260298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31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CCFF99"/>
              </a:solidFill>
            </c:spPr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chemeClr val="accent2"/>
              </a:solidFill>
              <a:ln>
                <a:solidFill>
                  <a:srgbClr val="7030A0"/>
                </a:solidFill>
              </a:ln>
            </c:spPr>
          </c:dPt>
          <c:dPt>
            <c:idx val="8"/>
            <c:spPr>
              <a:solidFill>
                <a:srgbClr val="00FFCC"/>
              </a:solidFill>
            </c:spPr>
          </c:dPt>
          <c:dLbls>
            <c:dLbl>
              <c:idx val="0"/>
              <c:layout>
                <c:manualLayout>
                  <c:x val="2.0929706898413041E-2"/>
                  <c:y val="6.23335395166303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16,9 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0.15508609521753214"/>
                  <c:y val="7.34631212147599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9.3242155169311614E-2"/>
                  <c:y val="-0.183310900890892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0,9%       </a:t>
                    </a:r>
                  </a:p>
                  <a:p>
                    <a:r>
                      <a:rPr lang="ru-RU" dirty="0" smtClean="0"/>
                      <a:t> 31,5%  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.38063217460146109"/>
                  <c:y val="-0.167551015352648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4,4%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-9.4071676292777712E-2"/>
                  <c:y val="4.99387080114221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11,2%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layout>
                <c:manualLayout>
                  <c:x val="-0.15311555381625824"/>
                  <c:y val="0.270577293213667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сдачи в аренду муниц. имущества</c:v>
                </c:pt>
                <c:pt idx="6">
                  <c:v>Доходы от уплаты акцизов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700</c:v>
                </c:pt>
                <c:pt idx="1">
                  <c:v>180</c:v>
                </c:pt>
                <c:pt idx="2">
                  <c:v>40</c:v>
                </c:pt>
                <c:pt idx="3">
                  <c:v>1300</c:v>
                </c:pt>
                <c:pt idx="4">
                  <c:v>5</c:v>
                </c:pt>
                <c:pt idx="5">
                  <c:v>1445</c:v>
                </c:pt>
                <c:pt idx="6">
                  <c:v>480.2</c:v>
                </c:pt>
              </c:numCache>
            </c:numRef>
          </c:val>
        </c:ser>
        <c:dLbls>
          <c:showPercent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400">
          <a:noFill/>
        </a:ln>
      </c:spPr>
    </c:plotArea>
    <c:legend>
      <c:legendPos val="t"/>
      <c:legendEntry>
        <c:idx val="7"/>
        <c:delete val="1"/>
      </c:legendEntry>
      <c:layout>
        <c:manualLayout>
          <c:xMode val="edge"/>
          <c:yMode val="edge"/>
          <c:x val="0.23079118536111418"/>
          <c:y val="9.5853276062419515E-2"/>
          <c:w val="0.53984580229587276"/>
          <c:h val="0.5688333341383969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28412406655705E-2"/>
          <c:y val="6.6138484612820805E-2"/>
          <c:w val="0.60348404383831145"/>
          <c:h val="0.90691620684121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explosion val="25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1120</c:v>
                </c:pt>
                <c:pt idx="1">
                  <c:v>80.099999999999994</c:v>
                </c:pt>
                <c:pt idx="2">
                  <c:v>0</c:v>
                </c:pt>
              </c:numCache>
            </c:numRef>
          </c:val>
        </c:ser>
        <c:dLbls/>
      </c:pie3DChart>
      <c:spPr>
        <a:solidFill>
          <a:schemeClr val="bg2"/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422"/>
          <c:y val="0.24985649742621194"/>
          <c:w val="0.32053573139842534"/>
          <c:h val="0.72032737103284816"/>
        </c:manualLayout>
      </c:layout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rgbClr val="FFFF99"/>
        </a:solidFill>
      </c:spPr>
    </c:floor>
    <c:sideWall>
      <c:spPr>
        <a:solidFill>
          <a:srgbClr val="FFFFCC"/>
        </a:solidFill>
      </c:spPr>
    </c:sideWall>
    <c:backWall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0957689316613203"/>
          <c:y val="4.440966754155732E-2"/>
          <c:w val="0.87962063769806587"/>
          <c:h val="0.739876859142607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379,6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379.6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598,3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598.29999999999995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516,0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2025г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358,0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358</c:v>
                </c:pt>
              </c:numCache>
            </c:numRef>
          </c:val>
        </c:ser>
        <c:dLbls/>
        <c:shape val="cone"/>
        <c:axId val="180598656"/>
        <c:axId val="180600192"/>
        <c:axId val="0"/>
      </c:bar3DChart>
      <c:catAx>
        <c:axId val="180598656"/>
        <c:scaling>
          <c:orientation val="minMax"/>
        </c:scaling>
        <c:axPos val="b"/>
        <c:tickLblPos val="nextTo"/>
        <c:crossAx val="180600192"/>
        <c:crosses val="autoZero"/>
        <c:auto val="1"/>
        <c:lblAlgn val="ctr"/>
        <c:lblOffset val="100"/>
      </c:catAx>
      <c:valAx>
        <c:axId val="180600192"/>
        <c:scaling>
          <c:orientation val="minMax"/>
        </c:scaling>
        <c:axPos val="l"/>
        <c:majorGridlines/>
        <c:numFmt formatCode="#,##0.0" sourceLinked="1"/>
        <c:tickLblPos val="nextTo"/>
        <c:crossAx val="1805986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autoTitleDeleted val="1"/>
    <c:view3D>
      <c:perspective val="30"/>
    </c:view3D>
    <c:floor>
      <c:spPr>
        <a:solidFill>
          <a:schemeClr val="accent1">
            <a:lumMod val="20000"/>
            <a:lumOff val="80000"/>
          </a:schemeClr>
        </a:solidFill>
      </c:spPr>
    </c:floor>
    <c:side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FF99"/>
            </a:solidFill>
          </c:spPr>
          <c:cat>
            <c:strRef>
              <c:f>Лист1!$A$2:$A$4</c:f>
              <c:strCache>
                <c:ptCount val="3"/>
                <c:pt idx="0">
                  <c:v>2023г</c:v>
                </c:pt>
                <c:pt idx="1">
                  <c:v>2024г</c:v>
                </c:pt>
                <c:pt idx="2">
                  <c:v>2025г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2023г</c:v>
                </c:pt>
                <c:pt idx="1">
                  <c:v>2024г</c:v>
                </c:pt>
                <c:pt idx="2">
                  <c:v>2025г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2023г</c:v>
                </c:pt>
                <c:pt idx="1">
                  <c:v>2024г</c:v>
                </c:pt>
                <c:pt idx="2">
                  <c:v>2025г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/>
        <c:gapWidth val="55"/>
        <c:gapDepth val="55"/>
        <c:shape val="cylinder"/>
        <c:axId val="180530176"/>
        <c:axId val="183632256"/>
        <c:axId val="0"/>
      </c:bar3DChart>
      <c:catAx>
        <c:axId val="180530176"/>
        <c:scaling>
          <c:orientation val="minMax"/>
        </c:scaling>
        <c:axPos val="b"/>
        <c:majorTickMark val="none"/>
        <c:tickLblPos val="nextTo"/>
        <c:crossAx val="183632256"/>
        <c:crosses val="autoZero"/>
        <c:auto val="1"/>
        <c:lblAlgn val="ctr"/>
        <c:lblOffset val="100"/>
      </c:catAx>
      <c:valAx>
        <c:axId val="183632256"/>
        <c:scaling>
          <c:orientation val="minMax"/>
        </c:scaling>
        <c:axPos val="l"/>
        <c:majorGridlines/>
        <c:numFmt formatCode="#,##0.0" sourceLinked="1"/>
        <c:majorTickMark val="none"/>
        <c:tickLblPos val="nextTo"/>
        <c:crossAx val="18053017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cat>
            <c:strRef>
              <c:f>Лист1!$A$2:$A$4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2341.1999999999998</c:v>
                </c:pt>
                <c:pt idx="1">
                  <c:v>2534.6</c:v>
                </c:pt>
                <c:pt idx="2">
                  <c:v>2230.6999999999998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2328.6</c:v>
                </c:pt>
                <c:pt idx="1">
                  <c:v>1451.1</c:v>
                </c:pt>
                <c:pt idx="2">
                  <c:v>2230.6999999999998</c:v>
                </c:pt>
              </c:numCache>
            </c:numRef>
          </c:val>
        </c:ser>
        <c:dLbls/>
        <c:shape val="box"/>
        <c:axId val="191505536"/>
        <c:axId val="191530112"/>
        <c:axId val="0"/>
      </c:bar3DChart>
      <c:catAx>
        <c:axId val="191505536"/>
        <c:scaling>
          <c:orientation val="minMax"/>
        </c:scaling>
        <c:axPos val="b"/>
        <c:tickLblPos val="nextTo"/>
        <c:crossAx val="191530112"/>
        <c:crosses val="autoZero"/>
        <c:auto val="1"/>
        <c:lblAlgn val="ctr"/>
        <c:lblOffset val="100"/>
      </c:catAx>
      <c:valAx>
        <c:axId val="191530112"/>
        <c:scaling>
          <c:orientation val="minMax"/>
        </c:scaling>
        <c:axPos val="l"/>
        <c:majorGridlines/>
        <c:numFmt formatCode="General" sourceLinked="1"/>
        <c:tickLblPos val="nextTo"/>
        <c:crossAx val="1915055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549690" y="1815576"/>
        <a:ext cx="3664606" cy="2565224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5400000">
        <a:off x="3003623" y="-366401"/>
        <a:ext cx="4838896" cy="5715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0.63561</cdr:x>
      <cdr:y>0.72973</cdr:y>
    </cdr:from>
    <cdr:to>
      <cdr:x>0.72468</cdr:x>
      <cdr:y>0.75675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5652120" y="3888432"/>
          <a:ext cx="792053" cy="14397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0.38458</cdr:x>
      <cdr:y>0.75676</cdr:y>
    </cdr:from>
    <cdr:to>
      <cdr:x>0.45746</cdr:x>
      <cdr:y>0.81081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19873" y="403244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34,9%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0.60322</cdr:x>
      <cdr:y>0.7027</cdr:y>
    </cdr:from>
    <cdr:to>
      <cdr:x>0.67609</cdr:x>
      <cdr:y>0.74324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5364088" y="3744416"/>
          <a:ext cx="648072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8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</a:t>
            </a:r>
            <a:r>
              <a:rPr lang="ru-RU" sz="2400" b="1" i="1" dirty="0" err="1" smtClean="0"/>
              <a:t>Атамановского</a:t>
            </a:r>
            <a:r>
              <a:rPr lang="ru-RU" sz="2400" b="1" i="1" dirty="0" smtClean="0"/>
              <a:t>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Проект бюджета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Атамановского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сельского поселения  Даниловского муниципального района на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2025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год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6456" y="213285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083549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расходов проектов бюджетов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реализацию муниципальных целевых программ на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5596230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к проекту бюджета на </a:t>
            </a:r>
            <a:r>
              <a:rPr lang="ru-RU" sz="2400" dirty="0" smtClean="0"/>
              <a:t>2025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29330" y="288124"/>
            <a:ext cx="4752528" cy="1418456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90303" pitchFamily="18" charset="0"/>
              </a:rPr>
              <a:t>ДОХОДЫ</a:t>
            </a:r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 </a:t>
            </a: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90303" pitchFamily="18" charset="0"/>
              </a:rPr>
              <a:t>БЮДЖЕТА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90303" pitchFamily="18" charset="0"/>
              </a:rPr>
              <a:t>Налоговые</a:t>
            </a:r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90303" pitchFamily="18" charset="0"/>
              </a:rPr>
              <a:t>доходы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0886" y="4893757"/>
            <a:ext cx="2736304" cy="1487571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362141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663307" y="2492897"/>
              <a:ext cx="1548342" cy="774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/>
                <a:t>5350,4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364302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5350,4</a:t>
              </a:r>
              <a:endParaRPr lang="ru-RU" sz="3200" b="1" dirty="0" smtClean="0"/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проекта бюджета </a:t>
            </a:r>
            <a:r>
              <a:rPr lang="ru-RU" sz="2400" b="1" i="1" dirty="0" err="1" smtClean="0">
                <a:latin typeface="Book Antiqua" panose="02040602050305030304" pitchFamily="18" charset="0"/>
              </a:rPr>
              <a:t>Атамановского</a:t>
            </a:r>
            <a:r>
              <a:rPr lang="ru-RU" sz="2400" b="1" i="1" dirty="0" smtClean="0">
                <a:latin typeface="Book Antiqua" panose="02040602050305030304" pitchFamily="18" charset="0"/>
              </a:rPr>
              <a:t> сельского поселения </a:t>
            </a:r>
            <a:r>
              <a:rPr lang="ru-RU" sz="2400" b="1" i="1" dirty="0">
                <a:latin typeface="Book Antiqua" panose="02040602050305030304" pitchFamily="18" charset="0"/>
              </a:rPr>
              <a:t> </a:t>
            </a:r>
            <a:r>
              <a:rPr lang="ru-RU" sz="2400" b="1" i="1" dirty="0" smtClean="0">
                <a:latin typeface="Book Antiqua" panose="02040602050305030304" pitchFamily="18" charset="0"/>
              </a:rPr>
              <a:t>на  2024 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16091" y="3811202"/>
            <a:ext cx="3490797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068635"/>
            <a:ext cx="3439416" cy="7386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использовании 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560575"/>
            <a:ext cx="3439416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36914" y="3246799"/>
            <a:ext cx="3498982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03513" y="2546592"/>
            <a:ext cx="3236437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730604"/>
            <a:ext cx="3236438" cy="27699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8" y="2131695"/>
            <a:ext cx="3236434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798338" y="2969800"/>
            <a:ext cx="3258684" cy="46166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88751"/>
            <a:ext cx="3258682" cy="27699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24776" y="378407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1340,0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700,0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497546"/>
            <a:ext cx="67095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933475" y="3200632"/>
            <a:ext cx="699234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>
            <a:off x="3576330" y="6190565"/>
            <a:ext cx="407243" cy="107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22" idx="3"/>
            <a:endCxn id="135" idx="1"/>
          </p:cNvCxnSpPr>
          <p:nvPr/>
        </p:nvCxnSpPr>
        <p:spPr>
          <a:xfrm flipV="1">
            <a:off x="3706888" y="3937965"/>
            <a:ext cx="217888" cy="271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61092"/>
            <a:ext cx="324380" cy="604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27" idx="3"/>
            <a:endCxn id="139" idx="1"/>
          </p:cNvCxnSpPr>
          <p:nvPr/>
        </p:nvCxnSpPr>
        <p:spPr>
          <a:xfrm flipV="1">
            <a:off x="3635896" y="3354521"/>
            <a:ext cx="297579" cy="461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 flipV="1">
            <a:off x="3576330" y="4651435"/>
            <a:ext cx="407243" cy="630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69967" y="2701786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77,3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82518" y="3724901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540,3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358,0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69703" y="2252196"/>
            <a:ext cx="70313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2317,5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8369967" y="3200632"/>
            <a:ext cx="71575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69967" y="4635592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453,8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26685" y="5261448"/>
            <a:ext cx="74615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1516,5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39950" y="2715869"/>
            <a:ext cx="330017" cy="1398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129" idx="3"/>
            <a:endCxn id="147" idx="1"/>
          </p:cNvCxnSpPr>
          <p:nvPr/>
        </p:nvCxnSpPr>
        <p:spPr>
          <a:xfrm>
            <a:off x="8057022" y="3869104"/>
            <a:ext cx="325496" cy="96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43658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300972"/>
            <a:ext cx="312681" cy="105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stCxn id="132" idx="3"/>
            <a:endCxn id="150" idx="1"/>
          </p:cNvCxnSpPr>
          <p:nvPr/>
        </p:nvCxnSpPr>
        <p:spPr>
          <a:xfrm>
            <a:off x="8057022" y="3200633"/>
            <a:ext cx="312945" cy="1538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789481"/>
            <a:ext cx="309300" cy="116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 flipV="1">
            <a:off x="8095574" y="5369262"/>
            <a:ext cx="312686" cy="579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021288"/>
            <a:ext cx="3439416" cy="338554"/>
          </a:xfrm>
          <a:prstGeom prst="rect">
            <a:avLst/>
          </a:prstGeom>
          <a:solidFill>
            <a:srgbClr val="FFFFCC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273" name="Прямая со стрелкой 272"/>
          <p:cNvCxnSpPr/>
          <p:nvPr/>
        </p:nvCxnSpPr>
        <p:spPr>
          <a:xfrm>
            <a:off x="3604696" y="5484133"/>
            <a:ext cx="37887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Прямоугольник 278"/>
          <p:cNvSpPr/>
          <p:nvPr/>
        </p:nvSpPr>
        <p:spPr>
          <a:xfrm>
            <a:off x="3983573" y="5435351"/>
            <a:ext cx="616793" cy="4878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83573" y="6093296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35078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1445,0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43908" y="5993334"/>
            <a:ext cx="71062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1200,1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36891" y="5954796"/>
            <a:ext cx="3190410" cy="27699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978356" y="6008348"/>
            <a:ext cx="348329" cy="1044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166697" y="2701786"/>
            <a:ext cx="3461014" cy="27699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65727" y="2659996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480,3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flipV="1">
            <a:off x="8326685" y="5879263"/>
            <a:ext cx="637803" cy="307777"/>
          </a:xfrm>
          <a:prstGeom prst="rect">
            <a:avLst/>
          </a:prstGeom>
          <a:solidFill>
            <a:srgbClr val="FFFF99">
              <a:alpha val="89000"/>
            </a:srgbClr>
          </a:solidFill>
          <a:ln>
            <a:solidFill>
              <a:schemeClr val="tx1"/>
            </a:solidFill>
          </a:ln>
          <a:scene3d>
            <a:camera prst="orthographicFront">
              <a:rot lat="1200000" lon="21594000" rev="10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74008" y="274072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9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7598551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проекта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9369026"/>
              </p:ext>
            </p:extLst>
          </p:nvPr>
        </p:nvGraphicFramePr>
        <p:xfrm>
          <a:off x="0" y="1340768"/>
          <a:ext cx="88924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проекта бюджета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9503247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на </a:t>
            </a:r>
            <a:r>
              <a:rPr lang="ru-RU" sz="3600" b="1" dirty="0" smtClean="0"/>
              <a:t>2025 </a:t>
            </a:r>
            <a:r>
              <a:rPr lang="ru-RU" sz="3600" b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950361"/>
              </p:ext>
            </p:extLst>
          </p:nvPr>
        </p:nvGraphicFramePr>
        <p:xfrm>
          <a:off x="539552" y="191683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проекта 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жилищно-коммунальное хозяйство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2645</TotalTime>
  <Words>377</Words>
  <Application>Microsoft Office PowerPoint</Application>
  <PresentationFormat>Экран (4:3)</PresentationFormat>
  <Paragraphs>93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Администрация Атамановского сельского поселения</vt:lpstr>
      <vt:lpstr>Реализация утвержденных Главой Атамановского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Слайд 4</vt:lpstr>
      <vt:lpstr>Слайд 5</vt:lpstr>
      <vt:lpstr>Динамика доходов проекта бюджета  Атамановского сельского поселения на 2022-2025 год                                                                  (тыс. руб.)</vt:lpstr>
      <vt:lpstr>Объем налоговых и неналоговых доходов проекта бюджета Атамановского сельского поселения на 2025 год </vt:lpstr>
      <vt:lpstr>Структура безвозмездных поступлений из бюджетов других уровней на 2025 год </vt:lpstr>
      <vt:lpstr>Сравнительный анализ расходов проекта бюджета Атамановского сельского поселения на жилищно-коммунальное хозяйство на 2025 год</vt:lpstr>
      <vt:lpstr>Динамика расходов проектов бюджетов Атамановского сельского поселения на реализацию муниципальных целевых программ на 2023-2025 год                                                                                  (тыс. руб.)</vt:lpstr>
      <vt:lpstr>Мониторинг расходов на содержание органов местного самоуправления к проекту бюджета на 2025 год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Admin</cp:lastModifiedBy>
  <cp:revision>235</cp:revision>
  <cp:lastPrinted>2023-11-08T12:22:23Z</cp:lastPrinted>
  <dcterms:created xsi:type="dcterms:W3CDTF">2014-05-06T11:50:27Z</dcterms:created>
  <dcterms:modified xsi:type="dcterms:W3CDTF">2024-11-11T17:04:37Z</dcterms:modified>
</cp:coreProperties>
</file>