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9" r:id="rId4"/>
    <p:sldId id="268" r:id="rId5"/>
    <p:sldId id="269" r:id="rId6"/>
    <p:sldId id="261" r:id="rId7"/>
    <p:sldId id="262" r:id="rId8"/>
    <p:sldId id="270" r:id="rId9"/>
    <p:sldId id="263" r:id="rId10"/>
    <p:sldId id="264" r:id="rId11"/>
    <p:sldId id="267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266"/>
    <a:srgbClr val="FFFFCC"/>
    <a:srgbClr val="FFFF99"/>
    <a:srgbClr val="00DA63"/>
    <a:srgbClr val="00EE6C"/>
    <a:srgbClr val="CCFF99"/>
    <a:srgbClr val="FF999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92" autoAdjust="0"/>
  </p:normalViewPr>
  <p:slideViewPr>
    <p:cSldViewPr>
      <p:cViewPr>
        <p:scale>
          <a:sx n="107" d="100"/>
          <a:sy n="107" d="100"/>
        </p:scale>
        <p:origin x="-68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4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5630893360552"/>
          <c:y val="4.6451443569553809E-2"/>
          <c:w val="0.72345679012345676"/>
          <c:h val="0.735872922134733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2"/>
                  <c:y val="8.33333333333333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148269660736853E-2"/>
                  <c:y val="-8.3333333333333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3198.8</c:v>
                </c:pt>
                <c:pt idx="1">
                  <c:v>6450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86419753086419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-1.098797025371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3929.2</c:v>
                </c:pt>
                <c:pt idx="1">
                  <c:v>7211.9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75308641975308E-2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209876543209874E-2"/>
                  <c:y val="-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378.9</c:v>
                </c:pt>
                <c:pt idx="1">
                  <c:v>890.3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753086419753084E-2"/>
                  <c:y val="-5.5557742782152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123456790123455E-2"/>
                  <c:y val="-2.222222222222222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5661,6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Всего доходов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2905.6</c:v>
                </c:pt>
                <c:pt idx="1">
                  <c:v>5661.6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gapDepth val="48"/>
        <c:shape val="box"/>
        <c:axId val="41092608"/>
        <c:axId val="34326784"/>
        <c:axId val="0"/>
      </c:bar3DChart>
      <c:catAx>
        <c:axId val="41092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326784"/>
        <c:crosses val="autoZero"/>
        <c:auto val="1"/>
        <c:lblAlgn val="ctr"/>
        <c:lblOffset val="100"/>
        <c:noMultiLvlLbl val="0"/>
      </c:catAx>
      <c:valAx>
        <c:axId val="343267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41092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789734616506274"/>
          <c:y val="0.22080446194225722"/>
          <c:w val="0.14284339457567805"/>
          <c:h val="0.347279965004374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Общий</a:t>
            </a:r>
            <a:r>
              <a:rPr lang="ru-RU" baseline="0" dirty="0" smtClean="0"/>
              <a:t> объем доходов </a:t>
            </a:r>
            <a:r>
              <a:rPr lang="ru-RU" baseline="0" dirty="0" smtClean="0"/>
              <a:t>1940,6 </a:t>
            </a:r>
            <a:r>
              <a:rPr lang="ru-RU" baseline="0" dirty="0" err="1" smtClean="0"/>
              <a:t>тыс.руб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23053231494476231"/>
          <c:y val="0"/>
        </c:manualLayout>
      </c:layout>
      <c:overlay val="0"/>
    </c:title>
    <c:autoTitleDeleted val="0"/>
    <c:view3D>
      <c:rotX val="3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64755736599837255"/>
          <c:w val="1"/>
          <c:h val="0.322733660223939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доходов 35634,3 тыс. руб.</c:v>
                </c:pt>
              </c:strCache>
            </c:strRef>
          </c:tx>
          <c:explosion val="59"/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CCFF99"/>
              </a:solidFill>
            </c:spPr>
          </c:dPt>
          <c:dPt>
            <c:idx val="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dPt>
            <c:idx val="8"/>
            <c:bubble3D val="0"/>
            <c:spPr>
              <a:solidFill>
                <a:srgbClr val="00FFCC"/>
              </a:solidFill>
            </c:spPr>
          </c:dPt>
          <c:dLbls>
            <c:dLbl>
              <c:idx val="0"/>
              <c:layout>
                <c:manualLayout>
                  <c:x val="6.6479767174061682E-3"/>
                  <c:y val="-8.0668589375955217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14,9 %</a:t>
                    </a:r>
                    <a:endParaRPr lang="en-US" sz="1600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6219918402965209"/>
                  <c:y val="-0.1120183342991919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34,3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6081453092950448E-2"/>
                  <c:y val="1.1467945003107763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18,8</a:t>
                    </a:r>
                    <a:r>
                      <a:rPr lang="en-US" sz="1400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4.7010057936593616E-2"/>
                  <c:y val="-3.3213276602899978E-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@" sourceLinked="0"/>
            <c:spPr>
              <a:solidFill>
                <a:schemeClr val="lt1"/>
              </a:solidFill>
              <a:ln w="15875" cap="flat" cmpd="sng" algn="ctr">
                <a:solidFill>
                  <a:schemeClr val="dk1">
                    <a:shade val="75000"/>
                    <a:lumMod val="80000"/>
                  </a:schemeClr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штрафы, санкции</c:v>
                </c:pt>
                <c:pt idx="5">
                  <c:v>Доходы от уплаты акцизов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660.7</c:v>
                </c:pt>
                <c:pt idx="1">
                  <c:v>203.6</c:v>
                </c:pt>
                <c:pt idx="2">
                  <c:v>10.4</c:v>
                </c:pt>
                <c:pt idx="3">
                  <c:v>8</c:v>
                </c:pt>
                <c:pt idx="4">
                  <c:v>12</c:v>
                </c:pt>
                <c:pt idx="5">
                  <c:v>366.6</c:v>
                </c:pt>
                <c:pt idx="6">
                  <c:v>679.3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Лист1!$A$2:$A$10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штрафы, санкции</c:v>
                </c:pt>
                <c:pt idx="5">
                  <c:v>Доходы от уплаты акцизов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8"/>
                <c:pt idx="0">
                  <c:v>14.9</c:v>
                </c:pt>
                <c:pt idx="1">
                  <c:v>28.8</c:v>
                </c:pt>
                <c:pt idx="2">
                  <c:v>1.2</c:v>
                </c:pt>
                <c:pt idx="3">
                  <c:v>0.1</c:v>
                </c:pt>
                <c:pt idx="4">
                  <c:v>18.8</c:v>
                </c:pt>
                <c:pt idx="5">
                  <c:v>34.299999999999997</c:v>
                </c:pt>
                <c:pt idx="6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5661,6</c:v>
                </c:pt>
              </c:strCache>
            </c:strRef>
          </c:tx>
          <c:cat>
            <c:strRef>
              <c:f>Лист1!$A$2:$A$10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Государственная пошлина</c:v>
                </c:pt>
                <c:pt idx="4">
                  <c:v>штрафы, санкции</c:v>
                </c:pt>
                <c:pt idx="5">
                  <c:v>Доходы от уплаты акцизов</c:v>
                </c:pt>
                <c:pt idx="6">
                  <c:v>земельный налог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blipFill>
          <a:blip xmlns:r="http://schemas.openxmlformats.org/officeDocument/2006/relationships" r:embed="rId1"/>
          <a:tile tx="0" ty="0" sx="100000" sy="100000" flip="none" algn="tl"/>
        </a:blipFill>
        <a:ln w="25400">
          <a:noFill/>
        </a:ln>
      </c:spPr>
    </c:plotArea>
    <c:legend>
      <c:legendPos val="t"/>
      <c:legendEntry>
        <c:idx val="7"/>
        <c:delete val="1"/>
      </c:legendEntry>
      <c:layout>
        <c:manualLayout>
          <c:xMode val="edge"/>
          <c:yMode val="edge"/>
          <c:x val="0.23221935837921479"/>
          <c:y val="8.1904563156646265E-2"/>
          <c:w val="0.63696156752671917"/>
          <c:h val="0.525631911769563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8412406655705E-2"/>
          <c:y val="6.6138484612820791E-2"/>
          <c:w val="0.60348404383831145"/>
          <c:h val="0.906916206841215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746.6</c:v>
                </c:pt>
                <c:pt idx="1">
                  <c:v>56.5</c:v>
                </c:pt>
                <c:pt idx="2" formatCode="0.0">
                  <c:v>1953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1">
            <a:lumMod val="5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 i="1"/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260755749361179"/>
          <c:y val="3.5471613104894501E-4"/>
          <c:w val="0.32739239094446054"/>
          <c:h val="0.89497870393492607"/>
        </c:manualLayout>
      </c:layout>
      <c:overlay val="0"/>
      <c:spPr>
        <a:effectLst>
          <a:glow rad="228600">
            <a:schemeClr val="accent1">
              <a:satMod val="175000"/>
              <a:alpha val="40000"/>
            </a:schemeClr>
          </a:glo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590,8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590.79999999999995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929,1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929.1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82.7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2024г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680,2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Лист1!$E$2</c:f>
              <c:numCache>
                <c:formatCode>#,##0.0</c:formatCode>
                <c:ptCount val="1"/>
                <c:pt idx="0">
                  <c:v>680.2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1988224"/>
        <c:axId val="114361472"/>
        <c:axId val="0"/>
      </c:bar3DChart>
      <c:catAx>
        <c:axId val="111988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4361472"/>
        <c:crosses val="autoZero"/>
        <c:auto val="1"/>
        <c:lblAlgn val="ctr"/>
        <c:lblOffset val="100"/>
        <c:noMultiLvlLbl val="0"/>
      </c:catAx>
      <c:valAx>
        <c:axId val="11436147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1988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solidFill>
          <a:schemeClr val="accent1">
            <a:lumMod val="20000"/>
            <a:lumOff val="8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111987200"/>
        <c:axId val="114363776"/>
        <c:axId val="0"/>
      </c:bar3DChart>
      <c:catAx>
        <c:axId val="1119872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4363776"/>
        <c:crosses val="autoZero"/>
        <c:auto val="1"/>
        <c:lblAlgn val="ctr"/>
        <c:lblOffset val="100"/>
        <c:noMultiLvlLbl val="0"/>
      </c:catAx>
      <c:valAx>
        <c:axId val="11436377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111987200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2305.6</c:v>
                </c:pt>
                <c:pt idx="1">
                  <c:v>2222.6999999999998</c:v>
                </c:pt>
                <c:pt idx="2">
                  <c:v>2486.9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2022г.</c:v>
                </c:pt>
                <c:pt idx="1">
                  <c:v>2023г.</c:v>
                </c:pt>
                <c:pt idx="2">
                  <c:v>2024г.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2293.1</c:v>
                </c:pt>
                <c:pt idx="1">
                  <c:v>377.7</c:v>
                </c:pt>
                <c:pt idx="2">
                  <c:v>1965.6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987712"/>
        <c:axId val="114366080"/>
        <c:axId val="0"/>
      </c:bar3DChart>
      <c:catAx>
        <c:axId val="11198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4366080"/>
        <c:crosses val="autoZero"/>
        <c:auto val="1"/>
        <c:lblAlgn val="ctr"/>
        <c:lblOffset val="100"/>
        <c:noMultiLvlLbl val="0"/>
      </c:catAx>
      <c:valAx>
        <c:axId val="1143660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19877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 flipV="1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0.84975</cdr:x>
      <cdr:y>0.26984</cdr:y>
    </cdr:from>
    <cdr:to>
      <cdr:x>0.96086</cdr:x>
      <cdr:y>0.34796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7466646" y="1214446"/>
          <a:ext cx="976309" cy="35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>
          <a:off x="-500034" y="-1928802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0.82466</cdr:x>
      <cdr:y>0.39063</cdr:y>
    </cdr:from>
    <cdr:to>
      <cdr:x>1</cdr:x>
      <cdr:y>0.51563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6786610" y="1785950"/>
          <a:ext cx="1442978" cy="571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0.87674</cdr:x>
      <cdr:y>0.45313</cdr:y>
    </cdr:from>
    <cdr:to>
      <cdr:x>0.98785</cdr:x>
      <cdr:y>0.5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7215238" y="2071702"/>
          <a:ext cx="91440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0.82185</cdr:x>
      <cdr:y>0.7971</cdr:y>
    </cdr:from>
    <cdr:to>
      <cdr:x>0.96074</cdr:x>
      <cdr:y>0.91898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7308304" y="3960440"/>
          <a:ext cx="1235076" cy="605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0.23438</cdr:y>
    </cdr:from>
    <cdr:to>
      <cdr:x>0.24306</cdr:x>
      <cdr:y>0.38751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0" y="1071570"/>
          <a:ext cx="2000286" cy="7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 smtClean="0">
            <a:solidFill>
              <a:schemeClr val="accent3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0.10417</cdr:x>
      <cdr:y>0.14063</cdr:y>
    </cdr:from>
    <cdr:to>
      <cdr:x>0.34722</cdr:x>
      <cdr:y>0.21875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857256" y="642942"/>
          <a:ext cx="20002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0.47743</cdr:x>
      <cdr:y>0.10938</cdr:y>
    </cdr:from>
    <cdr:to>
      <cdr:x>0.74653</cdr:x>
      <cdr:y>0.20313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3929090" y="500066"/>
          <a:ext cx="2214585" cy="4286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accent2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0.61131</cdr:x>
      <cdr:y>0.89189</cdr:y>
    </cdr:from>
    <cdr:to>
      <cdr:x>0.61131</cdr:x>
      <cdr:y>0.89189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5436096" y="4752528"/>
          <a:ext cx="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0.82995</cdr:x>
      <cdr:y>0.89189</cdr:y>
    </cdr:from>
    <cdr:to>
      <cdr:x>0.83805</cdr:x>
      <cdr:y>0.90541</cdr:y>
    </cdr:to>
    <cdr:cxnSp macro="">
      <cdr:nvCxnSpPr>
        <cdr:cNvPr id="13" name="Прямая соединительная линия 12"/>
        <cdr:cNvCxnSpPr/>
      </cdr:nvCxnSpPr>
      <cdr:spPr>
        <a:xfrm xmlns:a="http://schemas.openxmlformats.org/drawingml/2006/main" flipV="1">
          <a:off x="7380312" y="4752528"/>
          <a:ext cx="72008" cy="7200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0.61941</cdr:x>
      <cdr:y>0.89189</cdr:y>
    </cdr:from>
    <cdr:to>
      <cdr:x>0.69229</cdr:x>
      <cdr:y>0.94595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 flipH="1">
          <a:off x="5508104" y="4752518"/>
          <a:ext cx="648072" cy="28804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1,2</a:t>
          </a:r>
          <a:r>
            <a:rPr lang="ru-RU" sz="1600" dirty="0" smtClean="0"/>
            <a:t>%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0.57892</cdr:x>
      <cdr:y>0.90541</cdr:y>
    </cdr:from>
    <cdr:to>
      <cdr:x>0.61941</cdr:x>
      <cdr:y>0.94596</cdr:y>
    </cdr:to>
    <cdr:cxnSp macro="">
      <cdr:nvCxnSpPr>
        <cdr:cNvPr id="19" name="Прямая соединительная линия 18"/>
        <cdr:cNvCxnSpPr/>
      </cdr:nvCxnSpPr>
      <cdr:spPr>
        <a:xfrm xmlns:a="http://schemas.openxmlformats.org/drawingml/2006/main">
          <a:off x="5148064" y="4824536"/>
          <a:ext cx="360056" cy="2160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0.45746</cdr:x>
      <cdr:y>0.78378</cdr:y>
    </cdr:from>
    <cdr:to>
      <cdr:x>0.52224</cdr:x>
      <cdr:y>0.85135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67954" y="4176464"/>
          <a:ext cx="576055" cy="36004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/>
            <a:t>1,9</a:t>
          </a:r>
          <a:r>
            <a:rPr lang="ru-RU" sz="1800" dirty="0" smtClean="0">
              <a:latin typeface="+mn-lt"/>
            </a:rPr>
            <a:t>%</a:t>
          </a:r>
          <a:endParaRPr lang="ru-RU" sz="18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0.36029</cdr:x>
      <cdr:y>0.52703</cdr:y>
    </cdr:from>
    <cdr:to>
      <cdr:x>0.46312</cdr:x>
      <cdr:y>0.69863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203848" y="280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0.34409</cdr:x>
      <cdr:y>0.5</cdr:y>
    </cdr:from>
    <cdr:to>
      <cdr:x>0.668</cdr:x>
      <cdr:y>0.55405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59832" y="2664296"/>
          <a:ext cx="28803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0.35219</cdr:x>
      <cdr:y>0.55405</cdr:y>
    </cdr:from>
    <cdr:to>
      <cdr:x>0.80566</cdr:x>
      <cdr:y>0.62162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131840" y="2952328"/>
          <a:ext cx="40324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/>
        </a:p>
      </cdr:txBody>
    </cdr:sp>
  </cdr:relSizeAnchor>
  <cdr:relSizeAnchor xmlns:cdr="http://schemas.openxmlformats.org/drawingml/2006/chartDrawing">
    <cdr:from>
      <cdr:x>0.53844</cdr:x>
      <cdr:y>0.83784</cdr:y>
    </cdr:from>
    <cdr:to>
      <cdr:x>0.61131</cdr:x>
      <cdr:y>0.90541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4788024" y="4464496"/>
          <a:ext cx="648072" cy="36004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</a:rPr>
            <a:t>0,1 %</a:t>
          </a:r>
          <a:endParaRPr lang="ru-RU" sz="1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0.66561</cdr:x>
      <cdr:y>0.7027</cdr:y>
    </cdr:from>
    <cdr:to>
      <cdr:x>0.73039</cdr:x>
      <cdr:y>0.75676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5918948" y="3744415"/>
          <a:ext cx="576054" cy="28803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dirty="0" smtClean="0"/>
            <a:t>28,8%</a:t>
          </a:r>
          <a:endParaRPr lang="ru-RU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0.76238</cdr:x>
      <cdr:y>0.75448</cdr:y>
    </cdr:from>
    <cdr:to>
      <cdr:x>1</cdr:x>
      <cdr:y>0.88023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44617" y="3456384"/>
          <a:ext cx="1728191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                                                                                     межбюджетные трансферты</a:t>
          </a:r>
          <a:endParaRPr lang="ru-RU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6F6F-3742-4913-8843-F8103E20857B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6D2B-43D1-4F6F-8C56-22ACFBBB4D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0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2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6D2B-43D1-4F6F-8C56-22ACFBBB4DC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F58005-3AE5-44B3-8CAD-B47640C5BD9D}" type="datetimeFigureOut">
              <a:rPr lang="ru-RU" smtClean="0"/>
              <a:pPr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3618595-D240-47CC-AC7F-D84F3A78F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Администрация </a:t>
            </a:r>
            <a:r>
              <a:rPr lang="ru-RU" sz="2400" b="1" i="1" dirty="0" err="1" smtClean="0"/>
              <a:t>Атамановского</a:t>
            </a:r>
            <a:r>
              <a:rPr lang="ru-RU" sz="2400" b="1" i="1" dirty="0" smtClean="0"/>
              <a:t> сельского поселения</a:t>
            </a:r>
            <a:endParaRPr lang="ru-RU" sz="2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764704"/>
            <a:ext cx="8062912" cy="201622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Исполнение бюджета </a:t>
            </a: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 сельского поселения  Даниловского муниципального района за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четвертый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Georgia" panose="02040502050405090303" pitchFamily="18" charset="0"/>
              </a:rPr>
              <a:t>квартал 2024 года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16456" y="2205773"/>
            <a:ext cx="6264696" cy="4149079"/>
            <a:chOff x="1506900" y="3648606"/>
            <a:chExt cx="5644580" cy="2974138"/>
          </a:xfrm>
        </p:grpSpPr>
        <p:pic>
          <p:nvPicPr>
            <p:cNvPr id="5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781" y="3648606"/>
              <a:ext cx="3726381" cy="297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Стрелка вправо 5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Доходы</a:t>
              </a: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Расходы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Бюджет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77615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на реализацию муниципальных целевых программ за 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кв.2024 года   </a:t>
            </a:r>
            <a:b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(тыс. руб.)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786008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Мониторинг расходов на содержание органов местного самоуправления за </a:t>
            </a:r>
            <a:r>
              <a:rPr lang="ru-RU" sz="2400" dirty="0" smtClean="0"/>
              <a:t>4 </a:t>
            </a:r>
            <a:r>
              <a:rPr lang="ru-RU" sz="2400" dirty="0" smtClean="0"/>
              <a:t>кв.  2024 года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551844"/>
              </p:ext>
            </p:extLst>
          </p:nvPr>
        </p:nvGraphicFramePr>
        <p:xfrm>
          <a:off x="467544" y="1556792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утвержденных Главой </a:t>
            </a:r>
            <a:r>
              <a:rPr lang="ru-RU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сельского поселения основных направлений бюджетной и налоговой политики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464496"/>
          </a:xfrm>
          <a:scene3d>
            <a:camera prst="perspectiveRelaxedModerately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600" dirty="0" smtClean="0">
                <a:latin typeface="Arial Black" panose="020B0A04020102020204" pitchFamily="34" charset="0"/>
              </a:rPr>
              <a:t>Налог на доходы физических лиц – 10%                   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Единый сельскохозяйственный налог – 50%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Налог на имущество физических лиц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Земельный налог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Доходы от сдачи в аренду имущества, находящегося в оперативном управлении поселений – </a:t>
            </a:r>
            <a:r>
              <a:rPr lang="ru-RU" sz="1600" dirty="0">
                <a:latin typeface="Arial Black" panose="020B0A04020102020204" pitchFamily="34" charset="0"/>
              </a:rPr>
              <a:t>5</a:t>
            </a:r>
            <a:r>
              <a:rPr lang="ru-RU" sz="1600" dirty="0" smtClean="0">
                <a:latin typeface="Arial Black" panose="020B0A04020102020204" pitchFamily="34" charset="0"/>
              </a:rPr>
              <a:t>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Доход от реализации имущества, находящегося в собственности поселений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Государственная пошлина – 100%</a:t>
            </a:r>
          </a:p>
          <a:p>
            <a:r>
              <a:rPr lang="ru-RU" sz="1600" dirty="0" smtClean="0">
                <a:latin typeface="Arial Black" panose="020B0A04020102020204" pitchFamily="34" charset="0"/>
              </a:rPr>
              <a:t>Прочие неналоговые доходы – 100%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2925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Наполняемость местного бюджета от установленных нормативов отчислений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857910"/>
            <a:ext cx="3312368" cy="56297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76672"/>
            <a:ext cx="3528392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32296" y="288124"/>
            <a:ext cx="4752528" cy="14184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ДОХОДЫ БЮДЖЕТА</a:t>
            </a:r>
            <a:endParaRPr lang="ru-RU" sz="4000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31640" y="1857910"/>
            <a:ext cx="6552728" cy="792088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256490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327137" y="305410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54462" y="2598854"/>
            <a:ext cx="432048" cy="106703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92136" y="4219086"/>
            <a:ext cx="2971752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203848" y="4893757"/>
            <a:ext cx="2736304" cy="148757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Неналоговые доходы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724128" y="4219086"/>
            <a:ext cx="3024336" cy="1226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99"/>
                </a:solidFill>
                <a:latin typeface="Georgia" panose="02040502050405090303" pitchFamily="18" charset="0"/>
              </a:rPr>
              <a:t>Безвозмездные поступления</a:t>
            </a:r>
            <a:endParaRPr lang="ru-RU" b="1" i="1" dirty="0">
              <a:solidFill>
                <a:srgbClr val="FFFF99"/>
              </a:solidFill>
              <a:latin typeface="Georgia" panose="0204050205040509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75656" y="362141"/>
            <a:ext cx="6393908" cy="2154227"/>
            <a:chOff x="1513318" y="1124744"/>
            <a:chExt cx="6659082" cy="285293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513318" y="1124744"/>
              <a:ext cx="6659082" cy="2852936"/>
              <a:chOff x="1513318" y="1124744"/>
              <a:chExt cx="6659082" cy="2852936"/>
            </a:xfrm>
          </p:grpSpPr>
          <p:pic>
            <p:nvPicPr>
              <p:cNvPr id="9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3318" y="1268760"/>
                <a:ext cx="6659082" cy="27089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3275856" y="1660738"/>
                <a:ext cx="1122460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Доходы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220072" y="1660738"/>
                <a:ext cx="1296144" cy="40011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/>
                  <a:t>Расходы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55976" y="1124744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7"/>
              <a:ext cx="1756632" cy="774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5661,682</a:t>
              </a:r>
              <a:endParaRPr lang="ru-RU" sz="32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2492895"/>
              <a:ext cx="1384336" cy="1426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/>
                <a:t>6857,8</a:t>
              </a:r>
              <a:endParaRPr lang="ru-RU" sz="3200" b="1" dirty="0" smtClean="0"/>
            </a:p>
            <a:p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187624" y="764704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0"/>
            <a:ext cx="8748464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Book Antiqua" panose="02040602050305030304" pitchFamily="18" charset="0"/>
              </a:rPr>
              <a:t>Основные параметры исполнения бюджета </a:t>
            </a:r>
            <a:r>
              <a:rPr lang="ru-RU" sz="2400" b="1" i="1" dirty="0" err="1" smtClean="0">
                <a:latin typeface="Book Antiqua" panose="02040602050305030304" pitchFamily="18" charset="0"/>
              </a:rPr>
              <a:t>Атамановского</a:t>
            </a:r>
            <a:r>
              <a:rPr lang="ru-RU" sz="2400" b="1" i="1" dirty="0" smtClean="0">
                <a:latin typeface="Book Antiqua" panose="02040602050305030304" pitchFamily="18" charset="0"/>
              </a:rPr>
              <a:t> сельского поселения за </a:t>
            </a:r>
            <a:r>
              <a:rPr lang="ru-RU" sz="2400" b="1" i="1" dirty="0" smtClean="0">
                <a:latin typeface="Book Antiqua" panose="02040602050305030304" pitchFamily="18" charset="0"/>
              </a:rPr>
              <a:t>4 </a:t>
            </a:r>
            <a:r>
              <a:rPr lang="ru-RU" sz="2400" b="1" i="1" dirty="0" smtClean="0">
                <a:latin typeface="Book Antiqua" panose="02040602050305030304" pitchFamily="18" charset="0"/>
              </a:rPr>
              <a:t>кв.  2024 года  </a:t>
            </a:r>
            <a:endParaRPr lang="ru-RU" sz="2400" b="1" i="1" dirty="0">
              <a:latin typeface="Book Antiqua" panose="02040602050305030304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2822" y="3354738"/>
            <a:ext cx="3490797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136914" y="21929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Налоги на прибыль, доходы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20546" y="5075221"/>
            <a:ext cx="3458833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Земельный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налог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120546" y="4408556"/>
            <a:ext cx="34773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пошлина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120546" y="3860325"/>
            <a:ext cx="3498982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4820585" y="2750439"/>
            <a:ext cx="3236437" cy="338554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оборона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4820402" y="3368746"/>
            <a:ext cx="3196531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4820404" y="3860326"/>
            <a:ext cx="3196530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820584" y="2318930"/>
            <a:ext cx="3236438" cy="338554"/>
          </a:xfrm>
          <a:prstGeom prst="rect">
            <a:avLst/>
          </a:prstGeom>
          <a:solidFill>
            <a:srgbClr val="00EE6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Общегосударственные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4820402" y="4293096"/>
            <a:ext cx="3249817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 rot="10800000" flipV="1">
            <a:off x="4820402" y="4872597"/>
            <a:ext cx="3196532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3929077" y="2953837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3924903" y="2180430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660,7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3792824" y="4451910"/>
            <a:ext cx="80705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3909459" y="3856043"/>
            <a:ext cx="69041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0" name="Прямая со стрелкой 139"/>
          <p:cNvCxnSpPr>
            <a:endCxn id="296" idx="3"/>
          </p:cNvCxnSpPr>
          <p:nvPr/>
        </p:nvCxnSpPr>
        <p:spPr>
          <a:xfrm>
            <a:off x="3414394" y="5767657"/>
            <a:ext cx="347014" cy="14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>
            <a:stCxn id="123" idx="3"/>
            <a:endCxn id="136" idx="1"/>
          </p:cNvCxnSpPr>
          <p:nvPr/>
        </p:nvCxnSpPr>
        <p:spPr>
          <a:xfrm flipV="1">
            <a:off x="3619528" y="2334319"/>
            <a:ext cx="305375" cy="125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>
            <a:off x="3611013" y="3090812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>
            <a:off x="3562422" y="4502101"/>
            <a:ext cx="288932" cy="1286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Прямоугольник 145"/>
          <p:cNvSpPr/>
          <p:nvPr/>
        </p:nvSpPr>
        <p:spPr>
          <a:xfrm>
            <a:off x="8377628" y="2747580"/>
            <a:ext cx="702873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54,4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8368743" y="4254667"/>
            <a:ext cx="71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778,2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8327391" y="2332168"/>
            <a:ext cx="77429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2257,9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8289254" y="4872597"/>
            <a:ext cx="77464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2180,7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3" name="Прямая со стрелкой 152"/>
          <p:cNvCxnSpPr>
            <a:stCxn id="128" idx="3"/>
            <a:endCxn id="146" idx="1"/>
          </p:cNvCxnSpPr>
          <p:nvPr/>
        </p:nvCxnSpPr>
        <p:spPr>
          <a:xfrm flipV="1">
            <a:off x="8057022" y="2901469"/>
            <a:ext cx="320606" cy="1824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78" idx="1"/>
          </p:cNvCxnSpPr>
          <p:nvPr/>
        </p:nvCxnSpPr>
        <p:spPr>
          <a:xfrm flipV="1">
            <a:off x="8009220" y="3967005"/>
            <a:ext cx="350103" cy="4223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>
            <a:stCxn id="131" idx="3"/>
            <a:endCxn id="149" idx="1"/>
          </p:cNvCxnSpPr>
          <p:nvPr/>
        </p:nvCxnSpPr>
        <p:spPr>
          <a:xfrm flipV="1">
            <a:off x="8057022" y="2486057"/>
            <a:ext cx="270369" cy="21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endCxn id="148" idx="1"/>
          </p:cNvCxnSpPr>
          <p:nvPr/>
        </p:nvCxnSpPr>
        <p:spPr>
          <a:xfrm>
            <a:off x="8086920" y="4408556"/>
            <a:ext cx="2818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>
            <a:stCxn id="134" idx="1"/>
            <a:endCxn id="152" idx="1"/>
          </p:cNvCxnSpPr>
          <p:nvPr/>
        </p:nvCxnSpPr>
        <p:spPr>
          <a:xfrm>
            <a:off x="8016934" y="5026486"/>
            <a:ext cx="272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136914" y="5770521"/>
            <a:ext cx="3439416" cy="307777"/>
          </a:xfrm>
          <a:prstGeom prst="rect">
            <a:avLst/>
          </a:prstGeom>
          <a:solidFill>
            <a:srgbClr val="00DA63"/>
          </a:solidFill>
          <a:ln w="9525" cmpd="thinThick">
            <a:solidFill>
              <a:schemeClr val="accent1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94" name="Прямоугольник 293"/>
          <p:cNvSpPr/>
          <p:nvPr/>
        </p:nvSpPr>
        <p:spPr>
          <a:xfrm>
            <a:off x="3792824" y="5075222"/>
            <a:ext cx="89667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679,3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 rot="10800000" flipV="1">
            <a:off x="3761408" y="5755768"/>
            <a:ext cx="88764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2756,1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23499" y="2585288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 уплаты акцизов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924884" y="2600047"/>
            <a:ext cx="6888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366,6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3604696" y="2657484"/>
            <a:ext cx="324380" cy="90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123499" y="2944797"/>
            <a:ext cx="3482614" cy="307777"/>
          </a:xfrm>
          <a:prstGeom prst="rect">
            <a:avLst/>
          </a:prstGeom>
          <a:solidFill>
            <a:srgbClr val="00DA6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929077" y="3368746"/>
            <a:ext cx="688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>
            <a:off x="3611012" y="3905094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634291" y="3514178"/>
            <a:ext cx="275847" cy="169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8359323" y="3813116"/>
            <a:ext cx="7032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680,2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327391" y="3368746"/>
            <a:ext cx="73875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836,3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6" name="Прямая со стрелкой 85"/>
          <p:cNvCxnSpPr/>
          <p:nvPr/>
        </p:nvCxnSpPr>
        <p:spPr>
          <a:xfrm flipV="1">
            <a:off x="7992519" y="3469508"/>
            <a:ext cx="351809" cy="61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3490597" y="5228259"/>
            <a:ext cx="364045" cy="240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 rot="10800000" flipV="1">
            <a:off x="4820400" y="5412856"/>
            <a:ext cx="3172119" cy="307777"/>
          </a:xfrm>
          <a:prstGeom prst="rect">
            <a:avLst/>
          </a:prstGeom>
          <a:solidFill>
            <a:srgbClr val="00E266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политика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001309" y="5574992"/>
            <a:ext cx="312685" cy="4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8344328" y="5412856"/>
            <a:ext cx="706283" cy="30777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8,0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1400" dirty="0" smtClean="0"/>
              <a:t>1</a:t>
            </a:r>
            <a:r>
              <a:rPr lang="ru-RU" dirty="0" smtClean="0"/>
              <a:t>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8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305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10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500"/>
                            </p:stCondLst>
                            <p:childTnLst>
                              <p:par>
                                <p:cTn id="2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3500"/>
                            </p:stCondLst>
                            <p:childTnLst>
                              <p:par>
                                <p:cTn id="2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5500"/>
                            </p:stCondLst>
                            <p:childTnLst>
                              <p:par>
                                <p:cTn id="2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46" grpId="0" animBg="1"/>
      <p:bldP spid="148" grpId="0" animBg="1"/>
      <p:bldP spid="149" grpId="0" animBg="1"/>
      <p:bldP spid="152" grpId="0" animBg="1"/>
      <p:bldP spid="294" grpId="0" animBg="1"/>
      <p:bldP spid="296" grpId="0" animBg="1"/>
      <p:bldP spid="68" grpId="0" animBg="1"/>
      <p:bldP spid="72" grpId="0" animBg="1"/>
      <p:bldP spid="60" grpId="0" animBg="1"/>
      <p:bldP spid="65" grpId="0" animBg="1"/>
      <p:bldP spid="78" grpId="0" animBg="1"/>
      <p:bldP spid="81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439054"/>
              </p:ext>
            </p:extLst>
          </p:nvPr>
        </p:nvGraphicFramePr>
        <p:xfrm>
          <a:off x="467544" y="184482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исполнения бюджета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за 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кв.2024 год 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(тыс. руб.)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139030"/>
              </p:ext>
            </p:extLst>
          </p:nvPr>
        </p:nvGraphicFramePr>
        <p:xfrm>
          <a:off x="0" y="1340768"/>
          <a:ext cx="88924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523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Объем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налоговых и неналоговых доходов бюджета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кв. 2024 год   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409124"/>
              </p:ext>
            </p:extLst>
          </p:nvPr>
        </p:nvGraphicFramePr>
        <p:xfrm>
          <a:off x="899592" y="2276872"/>
          <a:ext cx="7488832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87220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Структура безвозмездных поступлений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из бюджетов других уровней </a:t>
            </a:r>
            <a:r>
              <a:rPr lang="ru-RU" sz="3600" b="1" dirty="0" smtClean="0"/>
              <a:t>в </a:t>
            </a:r>
            <a:r>
              <a:rPr lang="ru-RU" sz="3600" b="1" dirty="0" smtClean="0"/>
              <a:t>4 </a:t>
            </a:r>
            <a:r>
              <a:rPr lang="ru-RU" sz="3600" b="1" dirty="0" smtClean="0"/>
              <a:t>кв. 2024 года по исполнению бюджета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3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00713"/>
              </p:ext>
            </p:extLst>
          </p:nvPr>
        </p:nvGraphicFramePr>
        <p:xfrm>
          <a:off x="500034" y="1857364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Сравнительный анализ расходов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Атамановского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жилищно-коммунальное хозяйство 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кв. 2024 года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3621</TotalTime>
  <Words>380</Words>
  <Application>Microsoft Office PowerPoint</Application>
  <PresentationFormat>Экран (4:3)</PresentationFormat>
  <Paragraphs>93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Администрация Атамановского сельского поселения</vt:lpstr>
      <vt:lpstr>Реализация утвержденных Главой Атамановского сельского поселения основных направлений бюджетной и налоговой политики</vt:lpstr>
      <vt:lpstr>Наполняемость местного бюджета от установленных нормативов отчислений </vt:lpstr>
      <vt:lpstr>Презентация PowerPoint</vt:lpstr>
      <vt:lpstr>Презентация PowerPoint</vt:lpstr>
      <vt:lpstr>Динамика доходов исполнения бюджета  Атамановского сельского поселения за  4 кв.2024 год                                                           (тыс. руб.)</vt:lpstr>
      <vt:lpstr>Объем налоговых и неналоговых доходов бюджета Атамановского сельского поселения за 4 кв. 2024 год    </vt:lpstr>
      <vt:lpstr>Структура безвозмездных поступлений из бюджетов других уровней в 4 кв. 2024 года по исполнению бюджета    </vt:lpstr>
      <vt:lpstr>Сравнительный анализ расходов Атамановского сельского поселения на жилищно-коммунальное хозяйство за 4 кв. 2024 года       </vt:lpstr>
      <vt:lpstr>Динамика расходов бюджета Атамановского сельского поселения на реализацию муниципальных целевых программ за  4 кв.2024 года                                                                                     (тыс. руб.)</vt:lpstr>
      <vt:lpstr>Мониторинг расходов на содержание органов местного самоуправления за 4 кв.  2024 года 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Семикаракорского городского поселения</dc:title>
  <dc:creator>Admin</dc:creator>
  <cp:lastModifiedBy>Nosaeva</cp:lastModifiedBy>
  <cp:revision>295</cp:revision>
  <cp:lastPrinted>2019-02-27T12:07:20Z</cp:lastPrinted>
  <dcterms:created xsi:type="dcterms:W3CDTF">2014-05-06T11:50:27Z</dcterms:created>
  <dcterms:modified xsi:type="dcterms:W3CDTF">2024-10-07T10:54:57Z</dcterms:modified>
</cp:coreProperties>
</file>