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4" r:id="rId11"/>
    <p:sldId id="26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00E266"/>
    <a:srgbClr val="00DA63"/>
    <a:srgbClr val="00EE6C"/>
    <a:srgbClr val="CCFF99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92" autoAdjust="0"/>
  </p:normalViewPr>
  <p:slideViewPr>
    <p:cSldViewPr>
      <p:cViewPr>
        <p:scale>
          <a:sx n="107" d="100"/>
          <a:sy n="107" d="100"/>
        </p:scale>
        <p:origin x="-6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5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2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sideWall>
    <c:backWall>
      <c:thickness val="0"/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0.17105630893360552"/>
          <c:y val="4.6451443569553809E-2"/>
          <c:w val="0.72345679012345676"/>
          <c:h val="0.73587292213473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864197530864196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148269660736853E-2"/>
                  <c:y val="-8.3333333333333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3650.4</c:v>
                </c:pt>
                <c:pt idx="1">
                  <c:v>4730.1000000000004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086419753086419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-1.098797025371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3611.8</c:v>
                </c:pt>
                <c:pt idx="1">
                  <c:v>4729.7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год2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975308641975308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09876543209874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4175.8999999999996</c:v>
                </c:pt>
                <c:pt idx="1">
                  <c:v>6169.9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4753086419753084E-2"/>
                  <c:y val="-5.555774278215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814814814814922E-2"/>
                  <c:y val="-3.61111111111111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6241,4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4131.3999999999996</c:v>
                </c:pt>
                <c:pt idx="1">
                  <c:v>6241.4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gapDepth val="48"/>
        <c:shape val="box"/>
        <c:axId val="260391424"/>
        <c:axId val="94769088"/>
        <c:axId val="0"/>
      </c:bar3DChart>
      <c:catAx>
        <c:axId val="26039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ru-RU"/>
          </a:p>
        </c:txPr>
        <c:crossAx val="94769088"/>
        <c:crosses val="autoZero"/>
        <c:auto val="1"/>
        <c:lblAlgn val="ctr"/>
        <c:lblOffset val="100"/>
        <c:noMultiLvlLbl val="0"/>
      </c:catAx>
      <c:valAx>
        <c:axId val="947690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603914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Общий</a:t>
            </a:r>
            <a:r>
              <a:rPr lang="ru-RU" baseline="0" dirty="0" smtClean="0"/>
              <a:t> объем доходов 4131,4тыс.руб.</a:t>
            </a:r>
            <a:endParaRPr lang="ru-RU" dirty="0"/>
          </a:p>
        </c:rich>
      </c:tx>
      <c:layout>
        <c:manualLayout>
          <c:xMode val="edge"/>
          <c:yMode val="edge"/>
          <c:x val="0.23053231494476231"/>
          <c:y val="0"/>
        </c:manualLayout>
      </c:layout>
      <c:overlay val="0"/>
    </c:title>
    <c:autoTitleDeleted val="0"/>
    <c:view3D>
      <c:rotX val="30"/>
      <c:rotY val="3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67615779177688962"/>
          <c:w val="1"/>
          <c:h val="0.296516603260298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31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CFF99"/>
              </a:solidFill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2"/>
              </a:solidFill>
              <a:ln>
                <a:solidFill>
                  <a:srgbClr val="7030A0"/>
                </a:solidFill>
              </a:ln>
            </c:spPr>
          </c:dPt>
          <c:dPt>
            <c:idx val="8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layout>
                <c:manualLayout>
                  <c:x val="2.0929706898413041E-2"/>
                  <c:y val="6.233353951663028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16,9 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508609521753211"/>
                  <c:y val="7.34631212147599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layout>
                <c:manualLayout>
                  <c:x val="9.32421551693116E-2"/>
                  <c:y val="-0.1833109008908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0,9%       </a:t>
                    </a:r>
                  </a:p>
                  <a:p>
                    <a:r>
                      <a:rPr lang="ru-RU" dirty="0" smtClean="0"/>
                      <a:t> 31,5%  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0.38063217460146104"/>
                  <c:y val="-0.16755101535264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4071676292777712E-2"/>
                  <c:y val="4.99387080114221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5311555381625824"/>
                  <c:y val="0.270577293213666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lang="ru-RU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7"/>
                <c:pt idx="0">
                  <c:v>НДФЛ</c:v>
                </c:pt>
                <c:pt idx="1">
                  <c:v>ЕСХН</c:v>
                </c:pt>
                <c:pt idx="2">
                  <c:v>Налог на им. физ.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 от сдачи в аренду муниц. имущества</c:v>
                </c:pt>
                <c:pt idx="6">
                  <c:v>Доходы от уплаты акцизов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700</c:v>
                </c:pt>
                <c:pt idx="1">
                  <c:v>180</c:v>
                </c:pt>
                <c:pt idx="2">
                  <c:v>40</c:v>
                </c:pt>
                <c:pt idx="3">
                  <c:v>1300</c:v>
                </c:pt>
                <c:pt idx="4">
                  <c:v>5</c:v>
                </c:pt>
                <c:pt idx="5">
                  <c:v>1445</c:v>
                </c:pt>
                <c:pt idx="6">
                  <c:v>461.4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400">
          <a:noFill/>
        </a:ln>
      </c:spPr>
    </c:plotArea>
    <c:legend>
      <c:legendPos val="t"/>
      <c:legendEntry>
        <c:idx val="7"/>
        <c:delete val="1"/>
      </c:legendEntry>
      <c:layout>
        <c:manualLayout>
          <c:xMode val="edge"/>
          <c:yMode val="edge"/>
          <c:x val="0.23079118536111412"/>
          <c:y val="9.5853276062419487E-2"/>
          <c:w val="0.53984580229587242"/>
          <c:h val="0.568833334138396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8412406655705E-2"/>
          <c:y val="6.6138484612820791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explosion val="25"/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1120</c:v>
                </c:pt>
                <c:pt idx="1">
                  <c:v>77.400000000000006</c:v>
                </c:pt>
                <c:pt idx="2">
                  <c:v>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bg2"/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ayout>
        <c:manualLayout>
          <c:xMode val="edge"/>
          <c:yMode val="edge"/>
          <c:x val="0.67260761504263411"/>
          <c:y val="0.24985649742621191"/>
          <c:w val="0.32053573139842528"/>
          <c:h val="0.72032737103284816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FFFF99"/>
        </a:solidFill>
      </c:spPr>
    </c:floor>
    <c:sideWall>
      <c:thickness val="0"/>
      <c:spPr>
        <a:solidFill>
          <a:srgbClr val="FFFFCC"/>
        </a:solidFill>
      </c:spPr>
    </c:sideWall>
    <c:backWall>
      <c:thickness val="0"/>
      <c:spPr>
        <a:solidFill>
          <a:srgbClr val="FFFFCC"/>
        </a:solidFill>
      </c:spPr>
    </c:backWall>
    <c:plotArea>
      <c:layout>
        <c:manualLayout>
          <c:layoutTarget val="inner"/>
          <c:xMode val="edge"/>
          <c:yMode val="edge"/>
          <c:x val="0.10957689316613201"/>
          <c:y val="4.4409667541557313E-2"/>
          <c:w val="0.87962063769806553"/>
          <c:h val="0.739876859142607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540.20000000000005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379,6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379.6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598,3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598.29999999999995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2024г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516,0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62345728"/>
        <c:axId val="82650816"/>
        <c:axId val="0"/>
      </c:bar3DChart>
      <c:catAx>
        <c:axId val="26234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82650816"/>
        <c:crosses val="autoZero"/>
        <c:auto val="1"/>
        <c:lblAlgn val="ctr"/>
        <c:lblOffset val="100"/>
        <c:noMultiLvlLbl val="0"/>
      </c:catAx>
      <c:valAx>
        <c:axId val="826508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262345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2022г</c:v>
                </c:pt>
                <c:pt idx="1">
                  <c:v>2023г</c:v>
                </c:pt>
                <c:pt idx="2">
                  <c:v>2024г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2022г</c:v>
                </c:pt>
                <c:pt idx="1">
                  <c:v>2023г</c:v>
                </c:pt>
                <c:pt idx="2">
                  <c:v>2024г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2022г</c:v>
                </c:pt>
                <c:pt idx="1">
                  <c:v>2023г</c:v>
                </c:pt>
                <c:pt idx="2">
                  <c:v>2024г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262344704"/>
        <c:axId val="82653120"/>
        <c:axId val="0"/>
      </c:bar3DChart>
      <c:catAx>
        <c:axId val="262344704"/>
        <c:scaling>
          <c:orientation val="minMax"/>
        </c:scaling>
        <c:delete val="0"/>
        <c:axPos val="b"/>
        <c:majorTickMark val="none"/>
        <c:minorTickMark val="none"/>
        <c:tickLblPos val="nextTo"/>
        <c:crossAx val="82653120"/>
        <c:crosses val="autoZero"/>
        <c:auto val="1"/>
        <c:lblAlgn val="ctr"/>
        <c:lblOffset val="100"/>
        <c:noMultiLvlLbl val="0"/>
      </c:catAx>
      <c:valAx>
        <c:axId val="8265312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262344704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2341.1999999999998</c:v>
                </c:pt>
                <c:pt idx="1">
                  <c:v>2534.6</c:v>
                </c:pt>
                <c:pt idx="2">
                  <c:v>2230.6999999999998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2328.6</c:v>
                </c:pt>
                <c:pt idx="1">
                  <c:v>1451.1</c:v>
                </c:pt>
                <c:pt idx="2">
                  <c:v>2230.6999999999998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346240"/>
        <c:axId val="82655424"/>
        <c:axId val="0"/>
      </c:bar3DChart>
      <c:catAx>
        <c:axId val="262346240"/>
        <c:scaling>
          <c:orientation val="minMax"/>
        </c:scaling>
        <c:delete val="0"/>
        <c:axPos val="b"/>
        <c:majorTickMark val="out"/>
        <c:minorTickMark val="none"/>
        <c:tickLblPos val="nextTo"/>
        <c:crossAx val="82655424"/>
        <c:crosses val="autoZero"/>
        <c:auto val="1"/>
        <c:lblAlgn val="ctr"/>
        <c:lblOffset val="100"/>
        <c:noMultiLvlLbl val="0"/>
      </c:catAx>
      <c:valAx>
        <c:axId val="82655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23462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0.63561</cdr:x>
      <cdr:y>0.72973</cdr:y>
    </cdr:from>
    <cdr:to>
      <cdr:x>0.72468</cdr:x>
      <cdr:y>0.75675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5652120" y="3888432"/>
          <a:ext cx="792053" cy="14397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0.38458</cdr:x>
      <cdr:y>0.75676</cdr:y>
    </cdr:from>
    <cdr:to>
      <cdr:x>0.45746</cdr:x>
      <cdr:y>0.81081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419873" y="4032448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34,9%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0.60322</cdr:x>
      <cdr:y>0.7027</cdr:y>
    </cdr:from>
    <cdr:to>
      <cdr:x>0.67609</cdr:x>
      <cdr:y>0.74324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5364088" y="3744416"/>
          <a:ext cx="648072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8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</a:t>
            </a:r>
            <a:r>
              <a:rPr lang="ru-RU" sz="2400" b="1" i="1" dirty="0" err="1" smtClean="0"/>
              <a:t>Атамановского</a:t>
            </a:r>
            <a:r>
              <a:rPr lang="ru-RU" sz="2400" b="1" i="1" dirty="0" smtClean="0"/>
              <a:t>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908720"/>
            <a:ext cx="8062912" cy="187220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Б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юджет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Атамановского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сельского поселения  Даниловского муниципального района на 2024 год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16456" y="2132856"/>
            <a:ext cx="6264696" cy="4149079"/>
            <a:chOff x="1506900" y="3596338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3596338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835493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расходов бюджета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реализацию муниципальных целевых программ на 2022-2024 год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596230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к проекту бюджета на 2024 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29330" y="288124"/>
            <a:ext cx="4752528" cy="1418456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90303" pitchFamily="18" charset="0"/>
              </a:rPr>
              <a:t>ДОХОДЫ</a:t>
            </a:r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 </a:t>
            </a:r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90303" pitchFamily="18" charset="0"/>
              </a:rPr>
              <a:t>БЮДЖЕТА</a:t>
            </a:r>
            <a:endParaRPr lang="ru-RU" sz="4000" b="1" i="1" dirty="0">
              <a:solidFill>
                <a:schemeClr val="bg2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90303" pitchFamily="18" charset="0"/>
              </a:rPr>
              <a:t>Налоговые</a:t>
            </a:r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90303" pitchFamily="18" charset="0"/>
              </a:rPr>
              <a:t>доходы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0886" y="4893757"/>
            <a:ext cx="2736304" cy="1487571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chemeClr val="bg2">
                  <a:lumMod val="50000"/>
                </a:schemeClr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362141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663307" y="2492897"/>
              <a:ext cx="1548342" cy="774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 smtClean="0"/>
                <a:t>6241,4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414387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6424,9</a:t>
              </a:r>
              <a:endParaRPr lang="ru-RU" sz="3200" b="1" dirty="0" smtClean="0"/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</a:t>
            </a:r>
            <a:r>
              <a:rPr lang="ru-RU" sz="2400" b="1" i="1" dirty="0" smtClean="0">
                <a:latin typeface="Book Antiqua" panose="02040602050305030304" pitchFamily="18" charset="0"/>
              </a:rPr>
              <a:t> </a:t>
            </a:r>
            <a:r>
              <a:rPr lang="ru-RU" sz="2400" b="1" i="1" dirty="0" smtClean="0">
                <a:latin typeface="Book Antiqua" panose="02040602050305030304" pitchFamily="18" charset="0"/>
              </a:rPr>
              <a:t>бюджета </a:t>
            </a:r>
            <a:r>
              <a:rPr lang="ru-RU" sz="2400" b="1" i="1" dirty="0" err="1" smtClean="0">
                <a:latin typeface="Book Antiqua" panose="02040602050305030304" pitchFamily="18" charset="0"/>
              </a:rPr>
              <a:t>Атамановского</a:t>
            </a:r>
            <a:r>
              <a:rPr lang="ru-RU" sz="2400" b="1" i="1" dirty="0" smtClean="0">
                <a:latin typeface="Book Antiqua" panose="02040602050305030304" pitchFamily="18" charset="0"/>
              </a:rPr>
              <a:t> сельского поселения </a:t>
            </a:r>
            <a:r>
              <a:rPr lang="ru-RU" sz="2400" b="1" i="1" dirty="0">
                <a:latin typeface="Book Antiqua" panose="02040602050305030304" pitchFamily="18" charset="0"/>
              </a:rPr>
              <a:t> </a:t>
            </a:r>
            <a:r>
              <a:rPr lang="ru-RU" sz="2400" b="1" i="1" dirty="0" smtClean="0">
                <a:latin typeface="Book Antiqua" panose="02040602050305030304" pitchFamily="18" charset="0"/>
              </a:rPr>
              <a:t>на  2024 год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16091" y="3811202"/>
            <a:ext cx="3490797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27699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66697" y="5068635"/>
            <a:ext cx="3439416" cy="7386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от использовании имущества муниципальной и государственной собственности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136914" y="4560575"/>
            <a:ext cx="3439416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Государственная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136914" y="3246799"/>
            <a:ext cx="3498982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03513" y="2546592"/>
            <a:ext cx="3236437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584" y="3730604"/>
            <a:ext cx="3236438" cy="27699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6528" y="4251353"/>
            <a:ext cx="3190406" cy="3077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8" y="2131695"/>
            <a:ext cx="3236434" cy="3385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798338" y="2969800"/>
            <a:ext cx="3258684" cy="46166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6851" y="4767444"/>
            <a:ext cx="3233816" cy="27699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36892" y="5288751"/>
            <a:ext cx="3258682" cy="27699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24776" y="378407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1340,0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43908" y="2267695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700,0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983573" y="4497546"/>
            <a:ext cx="67095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3933475" y="3200632"/>
            <a:ext cx="699234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stCxn id="268" idx="3"/>
            <a:endCxn id="280" idx="1"/>
          </p:cNvCxnSpPr>
          <p:nvPr/>
        </p:nvCxnSpPr>
        <p:spPr>
          <a:xfrm>
            <a:off x="3576330" y="6190565"/>
            <a:ext cx="407243" cy="107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>
            <a:stCxn id="122" idx="3"/>
            <a:endCxn id="135" idx="1"/>
          </p:cNvCxnSpPr>
          <p:nvPr/>
        </p:nvCxnSpPr>
        <p:spPr>
          <a:xfrm flipV="1">
            <a:off x="3706888" y="3937965"/>
            <a:ext cx="217888" cy="2712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>
            <a:off x="3619528" y="2361092"/>
            <a:ext cx="324380" cy="604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27" idx="3"/>
            <a:endCxn id="139" idx="1"/>
          </p:cNvCxnSpPr>
          <p:nvPr/>
        </p:nvCxnSpPr>
        <p:spPr>
          <a:xfrm flipV="1">
            <a:off x="3635896" y="3354521"/>
            <a:ext cx="297579" cy="4616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>
            <a:stCxn id="125" idx="3"/>
            <a:endCxn id="137" idx="1"/>
          </p:cNvCxnSpPr>
          <p:nvPr/>
        </p:nvCxnSpPr>
        <p:spPr>
          <a:xfrm flipV="1">
            <a:off x="3576330" y="4651435"/>
            <a:ext cx="407243" cy="630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69967" y="2701786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8382518" y="3724901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521,4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189769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516,0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69703" y="2252196"/>
            <a:ext cx="70313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2446,7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8369967" y="3200632"/>
            <a:ext cx="71575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8369967" y="4635592"/>
            <a:ext cx="7181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326685" y="5261448"/>
            <a:ext cx="74615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1856,6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>
            <a:off x="8039950" y="2715869"/>
            <a:ext cx="330017" cy="1398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>
            <a:stCxn id="129" idx="3"/>
            <a:endCxn id="147" idx="1"/>
          </p:cNvCxnSpPr>
          <p:nvPr/>
        </p:nvCxnSpPr>
        <p:spPr>
          <a:xfrm>
            <a:off x="8057022" y="3869104"/>
            <a:ext cx="325496" cy="968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130" idx="3"/>
            <a:endCxn id="148" idx="1"/>
          </p:cNvCxnSpPr>
          <p:nvPr/>
        </p:nvCxnSpPr>
        <p:spPr>
          <a:xfrm flipV="1">
            <a:off x="8016934" y="4343658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>
            <a:off x="8057022" y="2300972"/>
            <a:ext cx="312681" cy="105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>
            <a:stCxn id="132" idx="3"/>
            <a:endCxn id="150" idx="1"/>
          </p:cNvCxnSpPr>
          <p:nvPr/>
        </p:nvCxnSpPr>
        <p:spPr>
          <a:xfrm>
            <a:off x="8057022" y="3200633"/>
            <a:ext cx="312945" cy="1538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stCxn id="133" idx="3"/>
            <a:endCxn id="151" idx="1"/>
          </p:cNvCxnSpPr>
          <p:nvPr/>
        </p:nvCxnSpPr>
        <p:spPr>
          <a:xfrm flipV="1">
            <a:off x="8060667" y="4789481"/>
            <a:ext cx="309300" cy="1164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</p:cNvCxnSpPr>
          <p:nvPr/>
        </p:nvCxnSpPr>
        <p:spPr>
          <a:xfrm flipV="1">
            <a:off x="8095574" y="5369262"/>
            <a:ext cx="312686" cy="5798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6021288"/>
            <a:ext cx="3439416" cy="338554"/>
          </a:xfrm>
          <a:prstGeom prst="rect">
            <a:avLst/>
          </a:prstGeom>
          <a:solidFill>
            <a:srgbClr val="FFFFCC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273" name="Прямая со стрелкой 272"/>
          <p:cNvCxnSpPr/>
          <p:nvPr/>
        </p:nvCxnSpPr>
        <p:spPr>
          <a:xfrm>
            <a:off x="3604696" y="5484133"/>
            <a:ext cx="37887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Прямоугольник 278"/>
          <p:cNvSpPr/>
          <p:nvPr/>
        </p:nvSpPr>
        <p:spPr>
          <a:xfrm>
            <a:off x="3983573" y="5435351"/>
            <a:ext cx="616793" cy="4878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1040</a:t>
            </a:r>
            <a:endParaRPr lang="ru-RU" dirty="0"/>
          </a:p>
        </p:txBody>
      </p:sp>
      <p:sp>
        <p:nvSpPr>
          <p:cNvPr id="280" name="Прямоугольник 279"/>
          <p:cNvSpPr/>
          <p:nvPr/>
        </p:nvSpPr>
        <p:spPr>
          <a:xfrm>
            <a:off x="3983573" y="6093296"/>
            <a:ext cx="609472" cy="21602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11112</a:t>
            </a:r>
            <a:endParaRPr lang="ru-RU" dirty="0"/>
          </a:p>
        </p:txBody>
      </p:sp>
      <p:sp>
        <p:nvSpPr>
          <p:cNvPr id="294" name="Прямоугольник 293"/>
          <p:cNvSpPr/>
          <p:nvPr/>
        </p:nvSpPr>
        <p:spPr>
          <a:xfrm>
            <a:off x="3955207" y="5350787"/>
            <a:ext cx="75118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1445,0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943908" y="5993334"/>
            <a:ext cx="71062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2110,0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4" name="TextBox 383"/>
          <p:cNvSpPr txBox="1"/>
          <p:nvPr/>
        </p:nvSpPr>
        <p:spPr>
          <a:xfrm flipH="1">
            <a:off x="4836891" y="5954796"/>
            <a:ext cx="3190410" cy="27699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7978356" y="6008348"/>
            <a:ext cx="348329" cy="104487"/>
          </a:xfrm>
          <a:prstGeom prst="straightConnector1">
            <a:avLst/>
          </a:prstGeom>
          <a:ln w="63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166697" y="2701786"/>
            <a:ext cx="3461014" cy="276999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 от уплаты акцизов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65727" y="2659996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461,4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 flipV="1">
            <a:off x="8326685" y="5879263"/>
            <a:ext cx="637803" cy="307777"/>
          </a:xfrm>
          <a:prstGeom prst="rect">
            <a:avLst/>
          </a:prstGeom>
          <a:solidFill>
            <a:srgbClr val="FFFF99">
              <a:alpha val="89000"/>
            </a:srgbClr>
          </a:solidFill>
          <a:ln>
            <a:solidFill>
              <a:schemeClr val="tx1"/>
            </a:solidFill>
          </a:ln>
          <a:scene3d>
            <a:camera prst="orthographicFront">
              <a:rot lat="1200000" lon="21594000" rev="108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74008" y="274072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5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31500"/>
                            </p:stCondLst>
                            <p:childTnLst>
                              <p:par>
                                <p:cTn id="2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34500"/>
                            </p:stCondLst>
                            <p:childTnLst>
                              <p:par>
                                <p:cTn id="2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9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655049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2021-2024 год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369026"/>
              </p:ext>
            </p:extLst>
          </p:nvPr>
        </p:nvGraphicFramePr>
        <p:xfrm>
          <a:off x="0" y="1340768"/>
          <a:ext cx="88924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9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2024 год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503247"/>
              </p:ext>
            </p:extLst>
          </p:nvPr>
        </p:nvGraphicFramePr>
        <p:xfrm>
          <a:off x="899592" y="2276872"/>
          <a:ext cx="727280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на 2024 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50361"/>
              </p:ext>
            </p:extLst>
          </p:nvPr>
        </p:nvGraphicFramePr>
        <p:xfrm>
          <a:off x="539552" y="191683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жилищно-коммунальное хозяйство на 2024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2619</TotalTime>
  <Words>372</Words>
  <Application>Microsoft Office PowerPoint</Application>
  <PresentationFormat>Экран (4:3)</PresentationFormat>
  <Paragraphs>93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Администрация Атамановского сельского поселения</vt:lpstr>
      <vt:lpstr>Реализация утвержденных Главой Атамановского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 бюджета  Атамановского сельского поселения на 2021-2024 год                                                                  (тыс. руб.)</vt:lpstr>
      <vt:lpstr>Объем налоговых и неналоговых доходов бюджета Атамановского сельского поселения на 2024 год </vt:lpstr>
      <vt:lpstr>Структура безвозмездных поступлений из бюджетов других уровней на 2024 год </vt:lpstr>
      <vt:lpstr>Сравнительный анализ расходов бюджета Атамановского сельского поселения на жилищно-коммунальное хозяйство на 2024 год</vt:lpstr>
      <vt:lpstr>Динамика расходов бюджета Атамановского сельского поселения на реализацию муниципальных целевых программ на 2022-2024 год                                                                                  (тыс. руб.)</vt:lpstr>
      <vt:lpstr>Мониторинг расходов на содержание органов местного самоуправления к проекту бюджета на 2024 год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Nosaeva</cp:lastModifiedBy>
  <cp:revision>232</cp:revision>
  <cp:lastPrinted>2023-11-08T12:22:23Z</cp:lastPrinted>
  <dcterms:created xsi:type="dcterms:W3CDTF">2014-05-06T11:50:27Z</dcterms:created>
  <dcterms:modified xsi:type="dcterms:W3CDTF">2024-01-19T10:32:25Z</dcterms:modified>
</cp:coreProperties>
</file>