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4.xml" ContentType="application/vnd.openxmlformats-officedocument.presentationml.notesSlide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3"/>
  </p:notesMasterIdLst>
  <p:sldIdLst>
    <p:sldId id="256" r:id="rId2"/>
    <p:sldId id="257" r:id="rId3"/>
    <p:sldId id="259" r:id="rId4"/>
    <p:sldId id="268" r:id="rId5"/>
    <p:sldId id="269" r:id="rId6"/>
    <p:sldId id="261" r:id="rId7"/>
    <p:sldId id="262" r:id="rId8"/>
    <p:sldId id="270" r:id="rId9"/>
    <p:sldId id="263" r:id="rId10"/>
    <p:sldId id="264" r:id="rId11"/>
    <p:sldId id="267" r:id="rId12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E266"/>
    <a:srgbClr val="FFFFCC"/>
    <a:srgbClr val="FFFF99"/>
    <a:srgbClr val="00DA63"/>
    <a:srgbClr val="00EE6C"/>
    <a:srgbClr val="CCFF99"/>
    <a:srgbClr val="FF9999"/>
    <a:srgbClr val="00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 autoAdjust="0"/>
    <p:restoredTop sz="94692" autoAdjust="0"/>
  </p:normalViewPr>
  <p:slideViewPr>
    <p:cSldViewPr>
      <p:cViewPr>
        <p:scale>
          <a:sx n="107" d="100"/>
          <a:sy n="107" d="100"/>
        </p:scale>
        <p:origin x="-804" y="13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576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image" Target="../media/image4.jpg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2.xlsx"/><Relationship Id="rId1" Type="http://schemas.openxmlformats.org/officeDocument/2006/relationships/image" Target="../media/image5.jpeg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  <c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c:spPr>
    </c:sideWall>
    <c:backWall>
      <c:thickness val="0"/>
      <c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c:spPr>
    </c:backWall>
    <c:plotArea>
      <c:layout>
        <c:manualLayout>
          <c:layoutTarget val="inner"/>
          <c:xMode val="edge"/>
          <c:yMode val="edge"/>
          <c:x val="0.17105630893360552"/>
          <c:y val="4.6451443569553809E-2"/>
          <c:w val="0.72345679012345676"/>
          <c:h val="0.7358729221347332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2020год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3.0864197530864196E-2"/>
                  <c:y val="8.333333333333333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3148269660736853E-2"/>
                  <c:y val="-8.333333333333321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rgbClr val="FF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Налоговые и неналоговые доходы</c:v>
                </c:pt>
                <c:pt idx="1">
                  <c:v>Всего доходов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3128.3</c:v>
                </c:pt>
                <c:pt idx="1">
                  <c:v>9102.2000000000007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2021год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3.0864197530864196E-3"/>
                  <c:y val="5.555555555555555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6296296296296294E-3"/>
                  <c:y val="-1.09879702537182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rgbClr val="FF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Налоговые и неналоговые доходы</c:v>
                </c:pt>
                <c:pt idx="1">
                  <c:v>Всего доходов</c:v>
                </c:pt>
              </c:strCache>
            </c:strRef>
          </c:cat>
          <c:val>
            <c:numRef>
              <c:f>Лист1!$C$2:$C$3</c:f>
              <c:numCache>
                <c:formatCode>#,##0.0</c:formatCode>
                <c:ptCount val="2"/>
                <c:pt idx="0">
                  <c:v>3198.8</c:v>
                </c:pt>
                <c:pt idx="1">
                  <c:v>6450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2022 год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6975308641975308E-2"/>
                  <c:y val="-3.33333333333333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3209876543209874E-2"/>
                  <c:y val="-5.555555555555555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rgbClr val="FF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Налоговые и неналоговые доходы</c:v>
                </c:pt>
                <c:pt idx="1">
                  <c:v>Всего доходов</c:v>
                </c:pt>
              </c:strCache>
            </c:strRef>
          </c:cat>
          <c:val>
            <c:numRef>
              <c:f>Лист1!$D$2:$D$3</c:f>
              <c:numCache>
                <c:formatCode>#,##0.0</c:formatCode>
                <c:ptCount val="2"/>
                <c:pt idx="0">
                  <c:v>3929.2</c:v>
                </c:pt>
                <c:pt idx="1">
                  <c:v>7211.9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2023 год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4.4753086419753084E-2"/>
                  <c:y val="-5.555774278215222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4814814814814922E-2"/>
                  <c:y val="-3.611111111111110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890,3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rgbClr val="FF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Налоговые и неналоговые доходы</c:v>
                </c:pt>
                <c:pt idx="1">
                  <c:v>Всего доходов</c:v>
                </c:pt>
              </c:strCache>
            </c:strRef>
          </c:cat>
          <c:val>
            <c:numRef>
              <c:f>Лист1!$E$2:$E$3</c:f>
              <c:numCache>
                <c:formatCode>#,##0.0</c:formatCode>
                <c:ptCount val="2"/>
                <c:pt idx="0">
                  <c:v>378.9</c:v>
                </c:pt>
                <c:pt idx="1">
                  <c:v>890.3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2"/>
        <c:gapDepth val="48"/>
        <c:shape val="box"/>
        <c:axId val="47956352"/>
        <c:axId val="47957888"/>
        <c:axId val="0"/>
      </c:bar3DChart>
      <c:catAx>
        <c:axId val="479563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chemeClr val="accent1"/>
                </a:solidFill>
              </a:defRPr>
            </a:pPr>
            <a:endParaRPr lang="ru-RU"/>
          </a:p>
        </c:txPr>
        <c:crossAx val="47957888"/>
        <c:crosses val="autoZero"/>
        <c:auto val="1"/>
        <c:lblAlgn val="ctr"/>
        <c:lblOffset val="100"/>
        <c:noMultiLvlLbl val="0"/>
      </c:catAx>
      <c:valAx>
        <c:axId val="47957888"/>
        <c:scaling>
          <c:orientation val="minMax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crossAx val="4795635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4789734616506274"/>
          <c:y val="0.22080446194225722"/>
          <c:w val="0.14284339457567805"/>
          <c:h val="0.34727996500437447"/>
        </c:manualLayout>
      </c:layout>
      <c:overlay val="0"/>
      <c:txPr>
        <a:bodyPr/>
        <a:lstStyle/>
        <a:p>
          <a:pPr>
            <a:defRPr b="1">
              <a:solidFill>
                <a:schemeClr val="accent1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Общий</a:t>
            </a:r>
            <a:r>
              <a:rPr lang="ru-RU" baseline="0" dirty="0" smtClean="0"/>
              <a:t> объем доходов </a:t>
            </a:r>
            <a:r>
              <a:rPr lang="ru-RU" baseline="0" dirty="0" smtClean="0"/>
              <a:t>378,9 </a:t>
            </a:r>
            <a:r>
              <a:rPr lang="ru-RU" baseline="0" dirty="0" err="1" smtClean="0"/>
              <a:t>тыс.руб</a:t>
            </a:r>
            <a:r>
              <a:rPr lang="ru-RU" baseline="0" dirty="0" smtClean="0"/>
              <a:t>.</a:t>
            </a:r>
            <a:endParaRPr lang="ru-RU" dirty="0"/>
          </a:p>
        </c:rich>
      </c:tx>
      <c:layout>
        <c:manualLayout>
          <c:xMode val="edge"/>
          <c:yMode val="edge"/>
          <c:x val="0.23053231494476231"/>
          <c:y val="0"/>
        </c:manualLayout>
      </c:layout>
      <c:overlay val="0"/>
    </c:title>
    <c:autoTitleDeleted val="0"/>
    <c:view3D>
      <c:rotX val="30"/>
      <c:rotY val="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64755736599837255"/>
          <c:w val="1"/>
          <c:h val="0.3227336602239390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общий объем доходов 35634,3 тыс. руб.</c:v>
                </c:pt>
              </c:strCache>
            </c:strRef>
          </c:tx>
          <c:explosion val="59"/>
          <c:dPt>
            <c:idx val="1"/>
            <c:bubble3D val="0"/>
            <c:spPr>
              <a:solidFill>
                <a:srgbClr val="FF0000"/>
              </a:solidFill>
            </c:spPr>
          </c:dPt>
          <c:dPt>
            <c:idx val="2"/>
            <c:bubble3D val="0"/>
            <c:spPr>
              <a:solidFill>
                <a:srgbClr val="FFC000"/>
              </a:solidFill>
            </c:spPr>
          </c:dPt>
          <c:dPt>
            <c:idx val="3"/>
            <c:bubble3D val="0"/>
            <c:spPr>
              <a:solidFill>
                <a:srgbClr val="CCFF99"/>
              </a:solidFill>
            </c:spPr>
          </c:dPt>
          <c:dPt>
            <c:idx val="5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</c:spPr>
          </c:dPt>
          <c:dPt>
            <c:idx val="7"/>
            <c:bubble3D val="0"/>
            <c:spPr>
              <a:solidFill>
                <a:srgbClr val="FFFF00"/>
              </a:solidFill>
            </c:spPr>
          </c:dPt>
          <c:dPt>
            <c:idx val="8"/>
            <c:bubble3D val="0"/>
            <c:spPr>
              <a:solidFill>
                <a:srgbClr val="00FFCC"/>
              </a:solidFill>
            </c:spPr>
          </c:dPt>
          <c:dLbls>
            <c:dLbl>
              <c:idx val="0"/>
              <c:layout>
                <c:manualLayout>
                  <c:x val="6.6479767174061682E-3"/>
                  <c:y val="-8.0668589375955217E-3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 smtClean="0"/>
                      <a:t>14,9 </a:t>
                    </a:r>
                    <a:r>
                      <a:rPr lang="ru-RU" sz="1400" dirty="0" smtClean="0"/>
                      <a:t>%</a:t>
                    </a:r>
                    <a:endParaRPr lang="en-US" sz="1600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0.31646975871747812"/>
                  <c:y val="8.0613227659389192E-2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 smtClean="0"/>
                      <a:t>34,3</a:t>
                    </a:r>
                    <a:r>
                      <a:rPr lang="en-US" sz="1400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layout>
                <c:manualLayout>
                  <c:x val="-1.6081453092950448E-2"/>
                  <c:y val="1.1467945003107763E-2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 smtClean="0"/>
                      <a:t>18,8</a:t>
                    </a:r>
                    <a:r>
                      <a:rPr lang="en-US" sz="1400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7"/>
              <c:delete val="1"/>
            </c:dLbl>
            <c:dLbl>
              <c:idx val="8"/>
              <c:layout>
                <c:manualLayout>
                  <c:x val="4.7010057936593616E-2"/>
                  <c:y val="-3.3213276602899978E-3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 smtClean="0"/>
                      <a:t>2,1%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@" sourceLinked="0"/>
            <c:spPr>
              <a:solidFill>
                <a:schemeClr val="lt1"/>
              </a:solidFill>
              <a:ln w="15875" cap="flat" cmpd="sng" algn="ctr">
                <a:solidFill>
                  <a:schemeClr val="dk1">
                    <a:shade val="75000"/>
                    <a:lumMod val="80000"/>
                  </a:schemeClr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</c:dLbls>
          <c:cat>
            <c:strRef>
              <c:f>Лист1!$A$2:$A$10</c:f>
              <c:strCache>
                <c:ptCount val="7"/>
                <c:pt idx="0">
                  <c:v>НДФЛ</c:v>
                </c:pt>
                <c:pt idx="1">
                  <c:v>налог на совокупный доход</c:v>
                </c:pt>
                <c:pt idx="2">
                  <c:v>налог на имущество</c:v>
                </c:pt>
                <c:pt idx="3">
                  <c:v>Государственная пошлина</c:v>
                </c:pt>
                <c:pt idx="4">
                  <c:v>штрафы, санкции</c:v>
                </c:pt>
                <c:pt idx="5">
                  <c:v>Доходы от уплаты акцизов</c:v>
                </c:pt>
                <c:pt idx="6">
                  <c:v>земельный налог</c:v>
                </c:pt>
              </c:strCache>
            </c:strRef>
          </c:cat>
          <c:val>
            <c:numRef>
              <c:f>Лист1!$B$2:$B$10</c:f>
              <c:numCache>
                <c:formatCode>#,##0.0</c:formatCode>
                <c:ptCount val="8"/>
                <c:pt idx="0">
                  <c:v>56.8</c:v>
                </c:pt>
                <c:pt idx="1">
                  <c:v>109</c:v>
                </c:pt>
                <c:pt idx="2">
                  <c:v>4.5</c:v>
                </c:pt>
                <c:pt idx="3">
                  <c:v>0.4</c:v>
                </c:pt>
                <c:pt idx="4">
                  <c:v>7.1</c:v>
                </c:pt>
                <c:pt idx="5">
                  <c:v>130</c:v>
                </c:pt>
                <c:pt idx="6">
                  <c:v>71.099999999999994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Лист1!$A$2:$A$10</c:f>
              <c:strCache>
                <c:ptCount val="7"/>
                <c:pt idx="0">
                  <c:v>НДФЛ</c:v>
                </c:pt>
                <c:pt idx="1">
                  <c:v>налог на совокупный доход</c:v>
                </c:pt>
                <c:pt idx="2">
                  <c:v>налог на имущество</c:v>
                </c:pt>
                <c:pt idx="3">
                  <c:v>Государственная пошлина</c:v>
                </c:pt>
                <c:pt idx="4">
                  <c:v>штрафы, санкции</c:v>
                </c:pt>
                <c:pt idx="5">
                  <c:v>Доходы от уплаты акцизов</c:v>
                </c:pt>
                <c:pt idx="6">
                  <c:v>земельный налог</c:v>
                </c:pt>
              </c:strCache>
            </c:strRef>
          </c:cat>
          <c:val>
            <c:numRef>
              <c:f>Лист1!$C$2:$C$10</c:f>
              <c:numCache>
                <c:formatCode>0.0</c:formatCode>
                <c:ptCount val="8"/>
                <c:pt idx="0">
                  <c:v>14.9</c:v>
                </c:pt>
                <c:pt idx="1">
                  <c:v>28.8</c:v>
                </c:pt>
                <c:pt idx="2">
                  <c:v>1.2</c:v>
                </c:pt>
                <c:pt idx="3">
                  <c:v>0.1</c:v>
                </c:pt>
                <c:pt idx="4">
                  <c:v>18.8</c:v>
                </c:pt>
                <c:pt idx="5">
                  <c:v>34.299999999999997</c:v>
                </c:pt>
                <c:pt idx="6">
                  <c:v>1.9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378,9</c:v>
                </c:pt>
              </c:strCache>
            </c:strRef>
          </c:tx>
          <c:cat>
            <c:strRef>
              <c:f>Лист1!$A$2:$A$10</c:f>
              <c:strCache>
                <c:ptCount val="7"/>
                <c:pt idx="0">
                  <c:v>НДФЛ</c:v>
                </c:pt>
                <c:pt idx="1">
                  <c:v>налог на совокупный доход</c:v>
                </c:pt>
                <c:pt idx="2">
                  <c:v>налог на имущество</c:v>
                </c:pt>
                <c:pt idx="3">
                  <c:v>Государственная пошлина</c:v>
                </c:pt>
                <c:pt idx="4">
                  <c:v>штрафы, санкции</c:v>
                </c:pt>
                <c:pt idx="5">
                  <c:v>Доходы от уплаты акцизов</c:v>
                </c:pt>
                <c:pt idx="6">
                  <c:v>земельный налог</c:v>
                </c:pt>
              </c:strCache>
            </c:strRef>
          </c:cat>
          <c:val>
            <c:numRef>
              <c:f>Лист1!$D$2:$D$10</c:f>
              <c:numCache>
                <c:formatCode>General</c:formatCode>
                <c:ptCount val="8"/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  <c:spPr>
        <a:blipFill>
          <a:blip xmlns:r="http://schemas.openxmlformats.org/officeDocument/2006/relationships" r:embed="rId1"/>
          <a:tile tx="0" ty="0" sx="100000" sy="100000" flip="none" algn="tl"/>
        </a:blipFill>
        <a:ln w="25400">
          <a:noFill/>
        </a:ln>
      </c:spPr>
    </c:plotArea>
    <c:legend>
      <c:legendPos val="t"/>
      <c:legendEntry>
        <c:idx val="7"/>
        <c:delete val="1"/>
      </c:legendEntry>
      <c:layout>
        <c:manualLayout>
          <c:xMode val="edge"/>
          <c:yMode val="edge"/>
          <c:x val="0.23221935837921479"/>
          <c:y val="8.1904563156646265E-2"/>
          <c:w val="0.63696156752671917"/>
          <c:h val="0.52563191176956314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228412406655705E-2"/>
          <c:y val="6.6138484612820791E-2"/>
          <c:w val="0.60348404383831145"/>
          <c:h val="0.9069162068412152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cat>
            <c:strRef>
              <c:f>Лист1!$A$2:$A$5</c:f>
              <c:strCache>
                <c:ptCount val="3"/>
                <c:pt idx="0">
                  <c:v>Дотации</c:v>
                </c:pt>
                <c:pt idx="1">
                  <c:v>Субвенции</c:v>
                </c:pt>
                <c:pt idx="2">
                  <c:v>Иные 
межбюджетные трансферты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 formatCode="0.0">
                  <c:v>280</c:v>
                </c:pt>
                <c:pt idx="1">
                  <c:v>6.9</c:v>
                </c:pt>
                <c:pt idx="2" formatCode="0.0">
                  <c:v>224.5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solidFill>
          <a:schemeClr val="accent1">
            <a:lumMod val="50000"/>
          </a:schemeClr>
        </a:solidFill>
      </c:spPr>
    </c:plotArea>
    <c:legend>
      <c:legendPos val="r"/>
      <c:legendEntry>
        <c:idx val="0"/>
        <c:txPr>
          <a:bodyPr/>
          <a:lstStyle/>
          <a:p>
            <a:pPr>
              <a:defRPr b="1" i="1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b="1" i="1"/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b="1" i="1"/>
            </a:pPr>
            <a:endParaRPr lang="ru-RU"/>
          </a:p>
        </c:txPr>
      </c:legendEntry>
      <c:legendEntry>
        <c:idx val="3"/>
        <c:delete val="1"/>
      </c:legendEntry>
      <c:layout>
        <c:manualLayout>
          <c:xMode val="edge"/>
          <c:yMode val="edge"/>
          <c:x val="0.67260755749361179"/>
          <c:y val="3.5471613104894501E-4"/>
          <c:w val="0.32739239094446054"/>
          <c:h val="0.89497870393492607"/>
        </c:manualLayout>
      </c:layout>
      <c:overlay val="0"/>
      <c:spPr>
        <a:effectLst>
          <a:glow rad="228600">
            <a:schemeClr val="accent1">
              <a:satMod val="175000"/>
              <a:alpha val="40000"/>
            </a:schemeClr>
          </a:glow>
        </a:effectLst>
      </c:sp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rgbClr val="FFFF99"/>
        </a:solidFill>
      </c:spPr>
    </c:floor>
    <c:sideWall>
      <c:thickness val="0"/>
      <c:spPr>
        <a:solidFill>
          <a:srgbClr val="FFFFCC"/>
        </a:solidFill>
      </c:spPr>
    </c:sideWall>
    <c:backWall>
      <c:thickness val="0"/>
      <c:spPr>
        <a:solidFill>
          <a:srgbClr val="FFFFCC"/>
        </a:solidFill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2020г.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581,0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тыс. руб.</c:v>
                </c:pt>
              </c:strCache>
            </c:strRef>
          </c:cat>
          <c:val>
            <c:numRef>
              <c:f>Лист1!$B$2</c:f>
              <c:numCache>
                <c:formatCode>#,##0.0</c:formatCode>
                <c:ptCount val="1"/>
                <c:pt idx="0">
                  <c:v>4046.6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2021г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4046,6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тыс. руб.</c:v>
                </c:pt>
              </c:strCache>
            </c:strRef>
          </c:cat>
          <c:val>
            <c:numRef>
              <c:f>Лист1!$C$2</c:f>
              <c:numCache>
                <c:formatCode>#,##0.0</c:formatCode>
                <c:ptCount val="1"/>
                <c:pt idx="0">
                  <c:v>590.79999999999995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2022г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590,8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тыс. руб.</c:v>
                </c:pt>
              </c:strCache>
            </c:strRef>
          </c:cat>
          <c:val>
            <c:numRef>
              <c:f>Лист1!$D$2</c:f>
              <c:numCache>
                <c:formatCode>#,##0.0</c:formatCode>
                <c:ptCount val="1"/>
                <c:pt idx="0">
                  <c:v>929.1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2023г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82,7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тыс. руб.</c:v>
                </c:pt>
              </c:strCache>
            </c:strRef>
          </c:cat>
          <c:val>
            <c:numRef>
              <c:f>Лист1!$E$2</c:f>
              <c:numCache>
                <c:formatCode>#,##0.0</c:formatCode>
                <c:ptCount val="1"/>
                <c:pt idx="0">
                  <c:v>82.7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one"/>
        <c:axId val="136831744"/>
        <c:axId val="136833280"/>
        <c:axId val="0"/>
      </c:bar3DChart>
      <c:catAx>
        <c:axId val="136831744"/>
        <c:scaling>
          <c:orientation val="minMax"/>
        </c:scaling>
        <c:delete val="0"/>
        <c:axPos val="b"/>
        <c:majorTickMark val="out"/>
        <c:minorTickMark val="none"/>
        <c:tickLblPos val="nextTo"/>
        <c:crossAx val="136833280"/>
        <c:crosses val="autoZero"/>
        <c:auto val="1"/>
        <c:lblAlgn val="ctr"/>
        <c:lblOffset val="100"/>
        <c:noMultiLvlLbl val="0"/>
      </c:catAx>
      <c:valAx>
        <c:axId val="136833280"/>
        <c:scaling>
          <c:orientation val="minMax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crossAx val="136831744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5"/>
    </mc:Choice>
    <mc:Fallback>
      <c:style val="15"/>
    </mc:Fallback>
  </mc:AlternateContent>
  <c:chart>
    <c:autoTitleDeleted val="1"/>
    <c:view3D>
      <c:rotX val="15"/>
      <c:rotY val="20"/>
      <c:rAngAx val="0"/>
      <c:perspective val="30"/>
    </c:view3D>
    <c:floor>
      <c:thickness val="0"/>
      <c:spPr>
        <a:solidFill>
          <a:schemeClr val="accent1">
            <a:lumMod val="20000"/>
            <a:lumOff val="80000"/>
          </a:schemeClr>
        </a:solidFill>
      </c:spPr>
    </c:floor>
    <c:sideWall>
      <c:thickness val="0"/>
      <c:spPr>
        <a:solidFill>
          <a:schemeClr val="accent6">
            <a:lumMod val="20000"/>
            <a:lumOff val="80000"/>
          </a:schemeClr>
        </a:solidFill>
        <a:scene3d>
          <a:camera prst="orthographicFront"/>
          <a:lightRig rig="threePt" dir="t"/>
        </a:scene3d>
        <a:sp3d/>
      </c:spPr>
    </c:sideWall>
    <c:backWall>
      <c:thickness val="0"/>
      <c:spPr>
        <a:solidFill>
          <a:schemeClr val="accent6">
            <a:lumMod val="20000"/>
            <a:lumOff val="80000"/>
          </a:schemeClr>
        </a:solidFill>
        <a:scene3d>
          <a:camera prst="orthographicFront"/>
          <a:lightRig rig="threePt" dir="t"/>
        </a:scene3d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Местный бюджет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cat>
            <c:strRef>
              <c:f>Лист1!$A$2:$A$4</c:f>
              <c:strCache>
                <c:ptCount val="3"/>
                <c:pt idx="0">
                  <c:v>2021г.</c:v>
                </c:pt>
                <c:pt idx="1">
                  <c:v>2022г.</c:v>
                </c:pt>
                <c:pt idx="2">
                  <c:v>2023г.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Областной бюджет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cat>
            <c:strRef>
              <c:f>Лист1!$A$2:$A$4</c:f>
              <c:strCache>
                <c:ptCount val="3"/>
                <c:pt idx="0">
                  <c:v>2021г.</c:v>
                </c:pt>
                <c:pt idx="1">
                  <c:v>2022г.</c:v>
                </c:pt>
                <c:pt idx="2">
                  <c:v>2023г.</c:v>
                </c:pt>
              </c:strCache>
            </c:strRef>
          </c:cat>
          <c:val>
            <c:numRef>
              <c:f>Лист1!$C$2:$C$4</c:f>
              <c:numCache>
                <c:formatCode>#,##0.0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Федеральный бюджет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cat>
            <c:strRef>
              <c:f>Лист1!$A$2:$A$4</c:f>
              <c:strCache>
                <c:ptCount val="3"/>
                <c:pt idx="0">
                  <c:v>2021г.</c:v>
                </c:pt>
                <c:pt idx="1">
                  <c:v>2022г.</c:v>
                </c:pt>
                <c:pt idx="2">
                  <c:v>2023г.</c:v>
                </c:pt>
              </c:strCache>
            </c:strRef>
          </c:cat>
          <c:val>
            <c:numRef>
              <c:f>Лист1!$D$2:$D$4</c:f>
              <c:numCache>
                <c:formatCode>#,##0.0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gapDepth val="55"/>
        <c:shape val="cylinder"/>
        <c:axId val="136717824"/>
        <c:axId val="136719360"/>
        <c:axId val="0"/>
      </c:bar3DChart>
      <c:catAx>
        <c:axId val="136717824"/>
        <c:scaling>
          <c:orientation val="minMax"/>
        </c:scaling>
        <c:delete val="0"/>
        <c:axPos val="b"/>
        <c:majorTickMark val="none"/>
        <c:minorTickMark val="none"/>
        <c:tickLblPos val="nextTo"/>
        <c:crossAx val="136719360"/>
        <c:crosses val="autoZero"/>
        <c:auto val="1"/>
        <c:lblAlgn val="ctr"/>
        <c:lblOffset val="100"/>
        <c:noMultiLvlLbl val="0"/>
      </c:catAx>
      <c:valAx>
        <c:axId val="136719360"/>
        <c:scaling>
          <c:orientation val="minMax"/>
        </c:scaling>
        <c:delete val="0"/>
        <c:axPos val="l"/>
        <c:majorGridlines/>
        <c:numFmt formatCode="#,##0.0" sourceLinked="1"/>
        <c:majorTickMark val="none"/>
        <c:minorTickMark val="none"/>
        <c:tickLblPos val="nextTo"/>
        <c:crossAx val="136717824"/>
        <c:crosses val="autoZero"/>
        <c:crossBetween val="between"/>
      </c:valAx>
    </c:plotArea>
    <c:legend>
      <c:legendPos val="r"/>
      <c:legendEntry>
        <c:idx val="0"/>
        <c:delete val="1"/>
      </c:legendEntry>
      <c:legendEntry>
        <c:idx val="1"/>
        <c:delete val="1"/>
      </c:legendEntry>
      <c:layout/>
      <c:overlay val="0"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chemeClr val="accent5">
                <a:lumMod val="20000"/>
                <a:lumOff val="80000"/>
              </a:schemeClr>
            </a:solidFill>
            <a:effectLst>
              <a:innerShdw blurRad="63500" dist="50800" dir="135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/>
          </c:spPr>
          <c:invertIfNegative val="0"/>
          <c:cat>
            <c:strRef>
              <c:f>Лист1!$A$2:$A$4</c:f>
              <c:strCache>
                <c:ptCount val="3"/>
                <c:pt idx="0">
                  <c:v>2021г.</c:v>
                </c:pt>
                <c:pt idx="1">
                  <c:v>2022г.</c:v>
                </c:pt>
                <c:pt idx="2">
                  <c:v>2023г.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2047.6</c:v>
                </c:pt>
                <c:pt idx="1">
                  <c:v>2305.6</c:v>
                </c:pt>
                <c:pt idx="2">
                  <c:v>2222.6999999999998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2021г.</c:v>
                </c:pt>
                <c:pt idx="1">
                  <c:v>2022г.</c:v>
                </c:pt>
                <c:pt idx="2">
                  <c:v>2023г.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2024.8</c:v>
                </c:pt>
                <c:pt idx="1">
                  <c:v>2293.1</c:v>
                </c:pt>
                <c:pt idx="2">
                  <c:v>377.7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8156288"/>
        <c:axId val="138166272"/>
        <c:axId val="0"/>
      </c:bar3DChart>
      <c:catAx>
        <c:axId val="138156288"/>
        <c:scaling>
          <c:orientation val="minMax"/>
        </c:scaling>
        <c:delete val="0"/>
        <c:axPos val="b"/>
        <c:majorTickMark val="out"/>
        <c:minorTickMark val="none"/>
        <c:tickLblPos val="nextTo"/>
        <c:crossAx val="138166272"/>
        <c:crosses val="autoZero"/>
        <c:auto val="1"/>
        <c:lblAlgn val="ctr"/>
        <c:lblOffset val="100"/>
        <c:noMultiLvlLbl val="0"/>
      </c:catAx>
      <c:valAx>
        <c:axId val="138166272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crossAx val="138156288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8360F0-13B0-4562-9170-9E3E499123EA}" type="doc">
      <dgm:prSet loTypeId="urn:microsoft.com/office/officeart/2005/8/layout/chevron2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258ED272-3CD2-4C12-87DA-E07FEB250EB1}">
      <dgm:prSet phldrT="[Текст]" custT="1"/>
      <dgm:spPr/>
      <dgm:t>
        <a:bodyPr/>
        <a:lstStyle/>
        <a:p>
          <a:r>
            <a:rPr lang="ru-RU" sz="2800" b="1" i="1" dirty="0" smtClean="0">
              <a:latin typeface="Times New Roman" pitchFamily="18" charset="0"/>
              <a:cs typeface="Times New Roman" pitchFamily="18" charset="0"/>
            </a:rPr>
            <a:t>Основные направления бюджетной политики</a:t>
          </a:r>
          <a:endParaRPr lang="ru-RU" sz="2800" b="1" i="1" dirty="0">
            <a:latin typeface="Times New Roman" pitchFamily="18" charset="0"/>
            <a:cs typeface="Times New Roman" pitchFamily="18" charset="0"/>
          </a:endParaRPr>
        </a:p>
      </dgm:t>
    </dgm:pt>
    <dgm:pt modelId="{C8F70628-794D-472D-A2AE-74BD3496291B}" type="parTrans" cxnId="{2975CB99-46F0-4FC8-986B-785E1A62DFCA}">
      <dgm:prSet/>
      <dgm:spPr/>
      <dgm:t>
        <a:bodyPr/>
        <a:lstStyle/>
        <a:p>
          <a:endParaRPr lang="ru-RU"/>
        </a:p>
      </dgm:t>
    </dgm:pt>
    <dgm:pt modelId="{E3984BE5-749D-4CC0-990C-9F74C0DF07D4}" type="sibTrans" cxnId="{2975CB99-46F0-4FC8-986B-785E1A62DFCA}">
      <dgm:prSet/>
      <dgm:spPr/>
      <dgm:t>
        <a:bodyPr/>
        <a:lstStyle/>
        <a:p>
          <a:endParaRPr lang="ru-RU"/>
        </a:p>
      </dgm:t>
    </dgm:pt>
    <dgm:pt modelId="{C1D03200-F847-4C85-BDE1-75313FF1AC7C}">
      <dgm:prSet phldrT="[Текст]" custT="1"/>
      <dgm:spPr>
        <a:solidFill>
          <a:schemeClr val="accent5">
            <a:lumMod val="60000"/>
            <a:lumOff val="40000"/>
            <a:alpha val="90000"/>
          </a:schemeClr>
        </a:solidFill>
        <a:ln>
          <a:solidFill>
            <a:schemeClr val="accent3"/>
          </a:solidFill>
        </a:ln>
        <a:scene3d>
          <a:camera prst="isometricOffAxis1Right"/>
          <a:lightRig rig="threePt" dir="t"/>
        </a:scene3d>
      </dgm:spPr>
      <dgm:t>
        <a:bodyPr/>
        <a:lstStyle/>
        <a:p>
          <a:r>
            <a:rPr lang="ru-RU" sz="1200" b="1" i="1" spc="300" dirty="0" smtClean="0">
              <a:solidFill>
                <a:schemeClr val="tx2">
                  <a:lumMod val="60000"/>
                  <a:lumOff val="40000"/>
                </a:schemeClr>
              </a:solidFill>
              <a:latin typeface="Bookman Old Style" panose="02050604050505020204" pitchFamily="18" charset="0"/>
              <a:cs typeface="Times New Roman" pitchFamily="18" charset="0"/>
            </a:rPr>
            <a:t>обеспечение долгосрочной сбалансированности и финансовой устойчивости бюджетной системы муниципального образования при безусловном исполнении всех принятых на себя обязательств</a:t>
          </a:r>
          <a:endParaRPr lang="ru-RU" sz="1200" b="1" i="1" spc="300" dirty="0">
            <a:solidFill>
              <a:schemeClr val="tx2">
                <a:lumMod val="60000"/>
                <a:lumOff val="40000"/>
              </a:schemeClr>
            </a:solidFill>
            <a:latin typeface="Bookman Old Style" panose="02050604050505020204" pitchFamily="18" charset="0"/>
            <a:cs typeface="Times New Roman" pitchFamily="18" charset="0"/>
          </a:endParaRPr>
        </a:p>
      </dgm:t>
    </dgm:pt>
    <dgm:pt modelId="{AA9921B5-EE27-4001-BEF2-C9E3ED987961}" type="parTrans" cxnId="{B7AAC202-9703-45AF-8704-6E9DB544182E}">
      <dgm:prSet/>
      <dgm:spPr/>
      <dgm:t>
        <a:bodyPr/>
        <a:lstStyle/>
        <a:p>
          <a:endParaRPr lang="ru-RU"/>
        </a:p>
      </dgm:t>
    </dgm:pt>
    <dgm:pt modelId="{616F80F5-76C2-4BCE-A332-268420D294BD}" type="sibTrans" cxnId="{B7AAC202-9703-45AF-8704-6E9DB544182E}">
      <dgm:prSet/>
      <dgm:spPr/>
      <dgm:t>
        <a:bodyPr/>
        <a:lstStyle/>
        <a:p>
          <a:endParaRPr lang="ru-RU"/>
        </a:p>
      </dgm:t>
    </dgm:pt>
    <dgm:pt modelId="{433AB18F-C2AD-428A-AAAD-8C84C0C60C52}">
      <dgm:prSet phldrT="[Текст]" custT="1"/>
      <dgm:spPr>
        <a:solidFill>
          <a:schemeClr val="accent5">
            <a:lumMod val="60000"/>
            <a:lumOff val="40000"/>
            <a:alpha val="90000"/>
          </a:schemeClr>
        </a:solidFill>
        <a:ln>
          <a:solidFill>
            <a:schemeClr val="accent3"/>
          </a:solidFill>
        </a:ln>
        <a:scene3d>
          <a:camera prst="isometricOffAxis1Right"/>
          <a:lightRig rig="threePt" dir="t"/>
        </a:scene3d>
      </dgm:spPr>
      <dgm:t>
        <a:bodyPr/>
        <a:lstStyle/>
        <a:p>
          <a:r>
            <a:rPr lang="ru-RU" sz="1200" b="1" i="1" spc="300" dirty="0" smtClean="0">
              <a:solidFill>
                <a:schemeClr val="tx2">
                  <a:lumMod val="60000"/>
                  <a:lumOff val="40000"/>
                </a:schemeClr>
              </a:solidFill>
              <a:latin typeface="Bookman Old Style" panose="02050604050505020204" pitchFamily="18" charset="0"/>
            </a:rPr>
            <a:t>Повышение эффективности бюджетных расходов, внедрение методов бюджетирования, ориентированного на результат во всех бюджетных учреждениях, эффективное расходование бюджетных средств, направленное на оптимальное достижение конечного результата </a:t>
          </a:r>
          <a:endParaRPr lang="ru-RU" sz="1200" b="1" i="1" spc="300" dirty="0">
            <a:solidFill>
              <a:schemeClr val="tx2">
                <a:lumMod val="60000"/>
                <a:lumOff val="40000"/>
              </a:schemeClr>
            </a:solidFill>
            <a:latin typeface="Bookman Old Style" panose="02050604050505020204" pitchFamily="18" charset="0"/>
            <a:cs typeface="Times New Roman" pitchFamily="18" charset="0"/>
          </a:endParaRPr>
        </a:p>
      </dgm:t>
    </dgm:pt>
    <dgm:pt modelId="{0ACD8D89-3CAE-4EC8-A600-804559065776}" type="parTrans" cxnId="{6F824AC3-D6D4-47D9-B25F-E671013413F3}">
      <dgm:prSet/>
      <dgm:spPr/>
      <dgm:t>
        <a:bodyPr/>
        <a:lstStyle/>
        <a:p>
          <a:endParaRPr lang="ru-RU"/>
        </a:p>
      </dgm:t>
    </dgm:pt>
    <dgm:pt modelId="{414660A8-6304-4783-B658-F83EA3B6279C}" type="sibTrans" cxnId="{6F824AC3-D6D4-47D9-B25F-E671013413F3}">
      <dgm:prSet/>
      <dgm:spPr/>
      <dgm:t>
        <a:bodyPr/>
        <a:lstStyle/>
        <a:p>
          <a:endParaRPr lang="ru-RU"/>
        </a:p>
      </dgm:t>
    </dgm:pt>
    <dgm:pt modelId="{F14D4812-43C9-4190-A470-D646ADD57AE2}">
      <dgm:prSet phldrT="[Текст]" custT="1"/>
      <dgm:spPr>
        <a:solidFill>
          <a:schemeClr val="accent5">
            <a:lumMod val="60000"/>
            <a:lumOff val="40000"/>
            <a:alpha val="90000"/>
          </a:schemeClr>
        </a:solidFill>
        <a:ln>
          <a:solidFill>
            <a:schemeClr val="accent3"/>
          </a:solidFill>
        </a:ln>
        <a:scene3d>
          <a:camera prst="isometricOffAxis1Right"/>
          <a:lightRig rig="threePt" dir="t"/>
        </a:scene3d>
      </dgm:spPr>
      <dgm:t>
        <a:bodyPr/>
        <a:lstStyle/>
        <a:p>
          <a:r>
            <a:rPr lang="ru-RU" sz="1200" b="1" i="1" spc="300" dirty="0" smtClean="0">
              <a:solidFill>
                <a:schemeClr val="tx2">
                  <a:lumMod val="60000"/>
                  <a:lumOff val="40000"/>
                </a:schemeClr>
              </a:solidFill>
              <a:latin typeface="Bookman Old Style" panose="02050604050505020204" pitchFamily="18" charset="0"/>
              <a:cs typeface="Times New Roman" pitchFamily="18" charset="0"/>
            </a:rPr>
            <a:t>эффективное управление и распоряжение муниципальной собственностью</a:t>
          </a:r>
          <a:endParaRPr lang="ru-RU" sz="1200" b="1" i="1" spc="300" dirty="0">
            <a:solidFill>
              <a:schemeClr val="tx2">
                <a:lumMod val="60000"/>
                <a:lumOff val="40000"/>
              </a:schemeClr>
            </a:solidFill>
            <a:latin typeface="Bookman Old Style" panose="02050604050505020204" pitchFamily="18" charset="0"/>
            <a:cs typeface="Times New Roman" pitchFamily="18" charset="0"/>
          </a:endParaRPr>
        </a:p>
      </dgm:t>
    </dgm:pt>
    <dgm:pt modelId="{95CD8C57-AC50-459C-9515-19CAD99B9FFF}" type="parTrans" cxnId="{78F22491-BCAF-48D8-9E6E-6AC8E3720BEA}">
      <dgm:prSet/>
      <dgm:spPr/>
      <dgm:t>
        <a:bodyPr/>
        <a:lstStyle/>
        <a:p>
          <a:endParaRPr lang="ru-RU"/>
        </a:p>
      </dgm:t>
    </dgm:pt>
    <dgm:pt modelId="{3F5A155B-4AC2-4E2F-ACD9-D135D3F9B769}" type="sibTrans" cxnId="{78F22491-BCAF-48D8-9E6E-6AC8E3720BEA}">
      <dgm:prSet/>
      <dgm:spPr/>
      <dgm:t>
        <a:bodyPr/>
        <a:lstStyle/>
        <a:p>
          <a:endParaRPr lang="ru-RU"/>
        </a:p>
      </dgm:t>
    </dgm:pt>
    <dgm:pt modelId="{5EC022ED-DED7-46EC-9B9E-70E255F85E4F}">
      <dgm:prSet phldrT="[Текст]" custT="1"/>
      <dgm:spPr>
        <a:solidFill>
          <a:schemeClr val="accent5">
            <a:lumMod val="60000"/>
            <a:lumOff val="40000"/>
            <a:alpha val="90000"/>
          </a:schemeClr>
        </a:solidFill>
        <a:ln>
          <a:solidFill>
            <a:schemeClr val="accent3"/>
          </a:solidFill>
        </a:ln>
        <a:scene3d>
          <a:camera prst="isometricOffAxis1Right"/>
          <a:lightRig rig="threePt" dir="t"/>
        </a:scene3d>
      </dgm:spPr>
      <dgm:t>
        <a:bodyPr/>
        <a:lstStyle/>
        <a:p>
          <a:r>
            <a:rPr lang="ru-RU" sz="1200" b="1" i="1" spc="300" dirty="0" smtClean="0">
              <a:solidFill>
                <a:schemeClr val="tx2">
                  <a:lumMod val="60000"/>
                  <a:lumOff val="40000"/>
                </a:schemeClr>
              </a:solidFill>
              <a:latin typeface="Bookman Old Style" panose="02050604050505020204" pitchFamily="18" charset="0"/>
            </a:rPr>
            <a:t>повышение прозрачности и открытости бюджетного процесса</a:t>
          </a:r>
          <a:r>
            <a:rPr lang="ru-RU" sz="1200" b="1" i="0" dirty="0" smtClean="0">
              <a:solidFill>
                <a:schemeClr val="tx2">
                  <a:lumMod val="60000"/>
                  <a:lumOff val="40000"/>
                </a:schemeClr>
              </a:solidFill>
              <a:latin typeface="Bookman Old Style" panose="02050604050505020204" pitchFamily="18" charset="0"/>
            </a:rPr>
            <a:t/>
          </a:r>
          <a:br>
            <a:rPr lang="ru-RU" sz="1200" b="1" i="0" dirty="0" smtClean="0">
              <a:solidFill>
                <a:schemeClr val="tx2">
                  <a:lumMod val="60000"/>
                  <a:lumOff val="40000"/>
                </a:schemeClr>
              </a:solidFill>
              <a:latin typeface="Bookman Old Style" panose="02050604050505020204" pitchFamily="18" charset="0"/>
            </a:rPr>
          </a:br>
          <a:endParaRPr lang="ru-RU" sz="1200" b="1" i="1" dirty="0">
            <a:solidFill>
              <a:schemeClr val="tx2">
                <a:lumMod val="60000"/>
                <a:lumOff val="40000"/>
              </a:schemeClr>
            </a:solidFill>
            <a:latin typeface="Bookman Old Style" panose="02050604050505020204" pitchFamily="18" charset="0"/>
            <a:cs typeface="Times New Roman" pitchFamily="18" charset="0"/>
          </a:endParaRPr>
        </a:p>
      </dgm:t>
    </dgm:pt>
    <dgm:pt modelId="{16C5CAB7-2BE6-49E2-A615-6AB3DE7DAE42}" type="parTrans" cxnId="{351523A2-D9A7-4D3E-8770-2A86B4B837A6}">
      <dgm:prSet/>
      <dgm:spPr/>
      <dgm:t>
        <a:bodyPr/>
        <a:lstStyle/>
        <a:p>
          <a:endParaRPr lang="ru-RU"/>
        </a:p>
      </dgm:t>
    </dgm:pt>
    <dgm:pt modelId="{2E9B381F-7F92-4C81-AFA5-FE9B40E02218}" type="sibTrans" cxnId="{351523A2-D9A7-4D3E-8770-2A86B4B837A6}">
      <dgm:prSet/>
      <dgm:spPr/>
      <dgm:t>
        <a:bodyPr/>
        <a:lstStyle/>
        <a:p>
          <a:endParaRPr lang="ru-RU"/>
        </a:p>
      </dgm:t>
    </dgm:pt>
    <dgm:pt modelId="{8D00A020-D5D2-4728-91D3-A03F0A57751D}">
      <dgm:prSet phldrT="[Текст]" custT="1"/>
      <dgm:spPr>
        <a:solidFill>
          <a:schemeClr val="accent5">
            <a:lumMod val="60000"/>
            <a:lumOff val="40000"/>
            <a:alpha val="90000"/>
          </a:schemeClr>
        </a:solidFill>
        <a:ln>
          <a:solidFill>
            <a:schemeClr val="accent3"/>
          </a:solidFill>
        </a:ln>
        <a:scene3d>
          <a:camera prst="isometricOffAxis1Right"/>
          <a:lightRig rig="threePt" dir="t"/>
        </a:scene3d>
      </dgm:spPr>
      <dgm:t>
        <a:bodyPr/>
        <a:lstStyle/>
        <a:p>
          <a:endParaRPr lang="ru-RU" sz="1200" b="1" i="1" spc="300" dirty="0">
            <a:solidFill>
              <a:schemeClr val="tx2">
                <a:lumMod val="60000"/>
                <a:lumOff val="40000"/>
              </a:schemeClr>
            </a:solidFill>
            <a:latin typeface="Bookman Old Style" panose="02050604050505020204" pitchFamily="18" charset="0"/>
            <a:cs typeface="Times New Roman" pitchFamily="18" charset="0"/>
          </a:endParaRPr>
        </a:p>
      </dgm:t>
    </dgm:pt>
    <dgm:pt modelId="{3DB568C0-059A-49C5-9236-5285460D9334}" type="parTrans" cxnId="{E7295BF7-2F01-488C-976A-76A4BF937C0E}">
      <dgm:prSet/>
      <dgm:spPr/>
      <dgm:t>
        <a:bodyPr/>
        <a:lstStyle/>
        <a:p>
          <a:endParaRPr lang="ru-RU"/>
        </a:p>
      </dgm:t>
    </dgm:pt>
    <dgm:pt modelId="{1E7B4009-D6B2-4CFB-9352-ED7FB925C954}" type="sibTrans" cxnId="{E7295BF7-2F01-488C-976A-76A4BF937C0E}">
      <dgm:prSet/>
      <dgm:spPr/>
      <dgm:t>
        <a:bodyPr/>
        <a:lstStyle/>
        <a:p>
          <a:endParaRPr lang="ru-RU"/>
        </a:p>
      </dgm:t>
    </dgm:pt>
    <dgm:pt modelId="{B2800724-02AD-40D6-B85F-2628CEC28853}">
      <dgm:prSet phldrT="[Текст]" custT="1"/>
      <dgm:spPr>
        <a:solidFill>
          <a:schemeClr val="accent5">
            <a:lumMod val="60000"/>
            <a:lumOff val="40000"/>
            <a:alpha val="90000"/>
          </a:schemeClr>
        </a:solidFill>
        <a:ln>
          <a:solidFill>
            <a:schemeClr val="accent3"/>
          </a:solidFill>
        </a:ln>
        <a:scene3d>
          <a:camera prst="isometricOffAxis1Right"/>
          <a:lightRig rig="threePt" dir="t"/>
        </a:scene3d>
      </dgm:spPr>
      <dgm:t>
        <a:bodyPr/>
        <a:lstStyle/>
        <a:p>
          <a:endParaRPr lang="ru-RU" sz="1600" b="1" i="1" spc="300" dirty="0">
            <a:solidFill>
              <a:schemeClr val="tx2">
                <a:lumMod val="60000"/>
                <a:lumOff val="40000"/>
              </a:schemeClr>
            </a:solidFill>
            <a:latin typeface="Bookman Old Style" panose="02050604050505020204" pitchFamily="18" charset="0"/>
            <a:cs typeface="Times New Roman" pitchFamily="18" charset="0"/>
          </a:endParaRPr>
        </a:p>
      </dgm:t>
    </dgm:pt>
    <dgm:pt modelId="{7FD1D063-101B-4558-B9B7-311C5DEF4527}" type="parTrans" cxnId="{4CAF409D-E947-4E00-8027-C33CB950BF1D}">
      <dgm:prSet/>
      <dgm:spPr/>
      <dgm:t>
        <a:bodyPr/>
        <a:lstStyle/>
        <a:p>
          <a:endParaRPr lang="ru-RU"/>
        </a:p>
      </dgm:t>
    </dgm:pt>
    <dgm:pt modelId="{0326848C-C174-4F5E-ACA9-7EFA13729450}" type="sibTrans" cxnId="{4CAF409D-E947-4E00-8027-C33CB950BF1D}">
      <dgm:prSet/>
      <dgm:spPr/>
      <dgm:t>
        <a:bodyPr/>
        <a:lstStyle/>
        <a:p>
          <a:endParaRPr lang="ru-RU"/>
        </a:p>
      </dgm:t>
    </dgm:pt>
    <dgm:pt modelId="{E69E730E-4E1D-4E2D-96DB-24AA07AD7486}">
      <dgm:prSet phldrT="[Текст]" custT="1"/>
      <dgm:spPr>
        <a:solidFill>
          <a:schemeClr val="accent5">
            <a:lumMod val="60000"/>
            <a:lumOff val="40000"/>
            <a:alpha val="90000"/>
          </a:schemeClr>
        </a:solidFill>
        <a:ln>
          <a:solidFill>
            <a:schemeClr val="accent3"/>
          </a:solidFill>
        </a:ln>
        <a:scene3d>
          <a:camera prst="isometricOffAxis1Right"/>
          <a:lightRig rig="threePt" dir="t"/>
        </a:scene3d>
      </dgm:spPr>
      <dgm:t>
        <a:bodyPr/>
        <a:lstStyle/>
        <a:p>
          <a:endParaRPr lang="ru-RU" sz="1200" b="1" i="1" spc="300" dirty="0">
            <a:solidFill>
              <a:schemeClr val="tx2">
                <a:lumMod val="60000"/>
                <a:lumOff val="40000"/>
              </a:schemeClr>
            </a:solidFill>
            <a:latin typeface="Bookman Old Style" panose="02050604050505020204" pitchFamily="18" charset="0"/>
            <a:cs typeface="Times New Roman" pitchFamily="18" charset="0"/>
          </a:endParaRPr>
        </a:p>
      </dgm:t>
    </dgm:pt>
    <dgm:pt modelId="{BC942FC6-80F4-4B28-B488-E72E419E3847}" type="parTrans" cxnId="{330096B2-7271-4D16-AFA3-1746481309E3}">
      <dgm:prSet/>
      <dgm:spPr/>
      <dgm:t>
        <a:bodyPr/>
        <a:lstStyle/>
        <a:p>
          <a:endParaRPr lang="ru-RU"/>
        </a:p>
      </dgm:t>
    </dgm:pt>
    <dgm:pt modelId="{4CBD1B74-7978-4B78-A195-110AA6160582}" type="sibTrans" cxnId="{330096B2-7271-4D16-AFA3-1746481309E3}">
      <dgm:prSet/>
      <dgm:spPr/>
      <dgm:t>
        <a:bodyPr/>
        <a:lstStyle/>
        <a:p>
          <a:endParaRPr lang="ru-RU"/>
        </a:p>
      </dgm:t>
    </dgm:pt>
    <dgm:pt modelId="{C6D03FB3-6ECB-4998-BE70-618948E4C868}" type="pres">
      <dgm:prSet presAssocID="{FE8360F0-13B0-4562-9170-9E3E499123E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91F7DEE-4B30-4AF7-A5FF-6C227A36208F}" type="pres">
      <dgm:prSet presAssocID="{258ED272-3CD2-4C12-87DA-E07FEB250EB1}" presName="composite" presStyleCnt="0"/>
      <dgm:spPr/>
      <dgm:t>
        <a:bodyPr/>
        <a:lstStyle/>
        <a:p>
          <a:endParaRPr lang="ru-RU"/>
        </a:p>
      </dgm:t>
    </dgm:pt>
    <dgm:pt modelId="{F255659B-E806-4253-B160-07D619FA4071}" type="pres">
      <dgm:prSet presAssocID="{258ED272-3CD2-4C12-87DA-E07FEB250EB1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78C53B-CEFB-4748-BA93-0B5E5AC21383}" type="pres">
      <dgm:prSet presAssocID="{258ED272-3CD2-4C12-87DA-E07FEB250EB1}" presName="descendantText" presStyleLbl="alignAcc1" presStyleIdx="0" presStyleCnt="1" custScaleY="203038" custLinFactNeighborX="6765" custLinFactNeighborY="14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8157305-73A7-4EFE-9B99-1956A6D88952}" type="presOf" srcId="{258ED272-3CD2-4C12-87DA-E07FEB250EB1}" destId="{F255659B-E806-4253-B160-07D619FA4071}" srcOrd="0" destOrd="0" presId="urn:microsoft.com/office/officeart/2005/8/layout/chevron2"/>
    <dgm:cxn modelId="{78F22491-BCAF-48D8-9E6E-6AC8E3720BEA}" srcId="{258ED272-3CD2-4C12-87DA-E07FEB250EB1}" destId="{F14D4812-43C9-4190-A470-D646ADD57AE2}" srcOrd="4" destOrd="0" parTransId="{95CD8C57-AC50-459C-9515-19CAD99B9FFF}" sibTransId="{3F5A155B-4AC2-4E2F-ACD9-D135D3F9B769}"/>
    <dgm:cxn modelId="{351523A2-D9A7-4D3E-8770-2A86B4B837A6}" srcId="{258ED272-3CD2-4C12-87DA-E07FEB250EB1}" destId="{5EC022ED-DED7-46EC-9B9E-70E255F85E4F}" srcOrd="6" destOrd="0" parTransId="{16C5CAB7-2BE6-49E2-A615-6AB3DE7DAE42}" sibTransId="{2E9B381F-7F92-4C81-AFA5-FE9B40E02218}"/>
    <dgm:cxn modelId="{BCC88781-3860-4324-A31F-A9E8917A9C56}" type="presOf" srcId="{8D00A020-D5D2-4728-91D3-A03F0A57751D}" destId="{D278C53B-CEFB-4748-BA93-0B5E5AC21383}" srcOrd="0" destOrd="1" presId="urn:microsoft.com/office/officeart/2005/8/layout/chevron2"/>
    <dgm:cxn modelId="{B7AAC202-9703-45AF-8704-6E9DB544182E}" srcId="{258ED272-3CD2-4C12-87DA-E07FEB250EB1}" destId="{C1D03200-F847-4C85-BDE1-75313FF1AC7C}" srcOrd="0" destOrd="0" parTransId="{AA9921B5-EE27-4001-BEF2-C9E3ED987961}" sibTransId="{616F80F5-76C2-4BCE-A332-268420D294BD}"/>
    <dgm:cxn modelId="{2975CB99-46F0-4FC8-986B-785E1A62DFCA}" srcId="{FE8360F0-13B0-4562-9170-9E3E499123EA}" destId="{258ED272-3CD2-4C12-87DA-E07FEB250EB1}" srcOrd="0" destOrd="0" parTransId="{C8F70628-794D-472D-A2AE-74BD3496291B}" sibTransId="{E3984BE5-749D-4CC0-990C-9F74C0DF07D4}"/>
    <dgm:cxn modelId="{330096B2-7271-4D16-AFA3-1746481309E3}" srcId="{258ED272-3CD2-4C12-87DA-E07FEB250EB1}" destId="{E69E730E-4E1D-4E2D-96DB-24AA07AD7486}" srcOrd="5" destOrd="0" parTransId="{BC942FC6-80F4-4B28-B488-E72E419E3847}" sibTransId="{4CBD1B74-7978-4B78-A195-110AA6160582}"/>
    <dgm:cxn modelId="{E7295BF7-2F01-488C-976A-76A4BF937C0E}" srcId="{258ED272-3CD2-4C12-87DA-E07FEB250EB1}" destId="{8D00A020-D5D2-4728-91D3-A03F0A57751D}" srcOrd="1" destOrd="0" parTransId="{3DB568C0-059A-49C5-9236-5285460D9334}" sibTransId="{1E7B4009-D6B2-4CFB-9352-ED7FB925C954}"/>
    <dgm:cxn modelId="{13AAB19B-6777-4390-A653-2775962A5B3B}" type="presOf" srcId="{FE8360F0-13B0-4562-9170-9E3E499123EA}" destId="{C6D03FB3-6ECB-4998-BE70-618948E4C868}" srcOrd="0" destOrd="0" presId="urn:microsoft.com/office/officeart/2005/8/layout/chevron2"/>
    <dgm:cxn modelId="{516E3621-77B2-4492-941E-2E337DFAA148}" type="presOf" srcId="{E69E730E-4E1D-4E2D-96DB-24AA07AD7486}" destId="{D278C53B-CEFB-4748-BA93-0B5E5AC21383}" srcOrd="0" destOrd="5" presId="urn:microsoft.com/office/officeart/2005/8/layout/chevron2"/>
    <dgm:cxn modelId="{88BB07A7-3F34-47DE-9AF5-FD8EE67E90BA}" type="presOf" srcId="{433AB18F-C2AD-428A-AAAD-8C84C0C60C52}" destId="{D278C53B-CEFB-4748-BA93-0B5E5AC21383}" srcOrd="0" destOrd="2" presId="urn:microsoft.com/office/officeart/2005/8/layout/chevron2"/>
    <dgm:cxn modelId="{6F824AC3-D6D4-47D9-B25F-E671013413F3}" srcId="{258ED272-3CD2-4C12-87DA-E07FEB250EB1}" destId="{433AB18F-C2AD-428A-AAAD-8C84C0C60C52}" srcOrd="2" destOrd="0" parTransId="{0ACD8D89-3CAE-4EC8-A600-804559065776}" sibTransId="{414660A8-6304-4783-B658-F83EA3B6279C}"/>
    <dgm:cxn modelId="{4CAF409D-E947-4E00-8027-C33CB950BF1D}" srcId="{258ED272-3CD2-4C12-87DA-E07FEB250EB1}" destId="{B2800724-02AD-40D6-B85F-2628CEC28853}" srcOrd="3" destOrd="0" parTransId="{7FD1D063-101B-4558-B9B7-311C5DEF4527}" sibTransId="{0326848C-C174-4F5E-ACA9-7EFA13729450}"/>
    <dgm:cxn modelId="{F4F3E116-6293-4F5E-AB42-CEBCFFD1E64E}" type="presOf" srcId="{C1D03200-F847-4C85-BDE1-75313FF1AC7C}" destId="{D278C53B-CEFB-4748-BA93-0B5E5AC21383}" srcOrd="0" destOrd="0" presId="urn:microsoft.com/office/officeart/2005/8/layout/chevron2"/>
    <dgm:cxn modelId="{2DE6A863-FBE8-4447-9F3F-0D4D4CA57229}" type="presOf" srcId="{B2800724-02AD-40D6-B85F-2628CEC28853}" destId="{D278C53B-CEFB-4748-BA93-0B5E5AC21383}" srcOrd="0" destOrd="3" presId="urn:microsoft.com/office/officeart/2005/8/layout/chevron2"/>
    <dgm:cxn modelId="{1540359A-C087-451D-8FB0-483200209C1B}" type="presOf" srcId="{F14D4812-43C9-4190-A470-D646ADD57AE2}" destId="{D278C53B-CEFB-4748-BA93-0B5E5AC21383}" srcOrd="0" destOrd="4" presId="urn:microsoft.com/office/officeart/2005/8/layout/chevron2"/>
    <dgm:cxn modelId="{E33B8C88-B209-46BD-AD3C-B5BA46A274B4}" type="presOf" srcId="{5EC022ED-DED7-46EC-9B9E-70E255F85E4F}" destId="{D278C53B-CEFB-4748-BA93-0B5E5AC21383}" srcOrd="0" destOrd="6" presId="urn:microsoft.com/office/officeart/2005/8/layout/chevron2"/>
    <dgm:cxn modelId="{A93D6CDB-65C2-48DB-AEEB-30A040BAF7B4}" type="presParOf" srcId="{C6D03FB3-6ECB-4998-BE70-618948E4C868}" destId="{391F7DEE-4B30-4AF7-A5FF-6C227A36208F}" srcOrd="0" destOrd="0" presId="urn:microsoft.com/office/officeart/2005/8/layout/chevron2"/>
    <dgm:cxn modelId="{1474A0AD-777A-465B-B7DB-E65B8F1230C3}" type="presParOf" srcId="{391F7DEE-4B30-4AF7-A5FF-6C227A36208F}" destId="{F255659B-E806-4253-B160-07D619FA4071}" srcOrd="0" destOrd="0" presId="urn:microsoft.com/office/officeart/2005/8/layout/chevron2"/>
    <dgm:cxn modelId="{FA68A603-4966-45E1-8F47-CB9EC64A9C52}" type="presParOf" srcId="{391F7DEE-4B30-4AF7-A5FF-6C227A36208F}" destId="{D278C53B-CEFB-4748-BA93-0B5E5AC2138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55659B-E806-4253-B160-07D619FA4071}">
      <dsp:nvSpPr>
        <dsp:cNvPr id="0" name=""/>
        <dsp:cNvSpPr/>
      </dsp:nvSpPr>
      <dsp:spPr>
        <a:xfrm rot="5400000">
          <a:off x="-549690" y="1815576"/>
          <a:ext cx="3664606" cy="2565224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1" kern="1200" dirty="0" smtClean="0">
              <a:latin typeface="Times New Roman" pitchFamily="18" charset="0"/>
              <a:cs typeface="Times New Roman" pitchFamily="18" charset="0"/>
            </a:rPr>
            <a:t>Основные направления бюджетной политики</a:t>
          </a:r>
          <a:endParaRPr lang="ru-RU" sz="2800" b="1" i="1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1" y="2548497"/>
        <a:ext cx="2565224" cy="1099382"/>
      </dsp:txXfrm>
    </dsp:sp>
    <dsp:sp modelId="{D278C53B-CEFB-4748-BA93-0B5E5AC21383}">
      <dsp:nvSpPr>
        <dsp:cNvPr id="0" name=""/>
        <dsp:cNvSpPr/>
      </dsp:nvSpPr>
      <dsp:spPr>
        <a:xfrm rot="5400000">
          <a:off x="3003623" y="-366401"/>
          <a:ext cx="4838896" cy="5715695"/>
        </a:xfrm>
        <a:prstGeom prst="round2SameRect">
          <a:avLst/>
        </a:prstGeom>
        <a:solidFill>
          <a:schemeClr val="accent5">
            <a:lumMod val="60000"/>
            <a:lumOff val="40000"/>
            <a:alpha val="90000"/>
          </a:schemeClr>
        </a:solidFill>
        <a:ln w="15875" cap="flat" cmpd="sng" algn="ctr">
          <a:solidFill>
            <a:schemeClr val="accent3"/>
          </a:solidFill>
          <a:prstDash val="solid"/>
        </a:ln>
        <a:effectLst/>
        <a:scene3d>
          <a:camera prst="isometricOffAxis1Right"/>
          <a:lightRig rig="threeP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i="1" kern="1200" spc="300" dirty="0" smtClean="0">
              <a:solidFill>
                <a:schemeClr val="tx2">
                  <a:lumMod val="60000"/>
                  <a:lumOff val="40000"/>
                </a:schemeClr>
              </a:solidFill>
              <a:latin typeface="Bookman Old Style" panose="02050604050505020204" pitchFamily="18" charset="0"/>
              <a:cs typeface="Times New Roman" pitchFamily="18" charset="0"/>
            </a:rPr>
            <a:t>обеспечение долгосрочной сбалансированности и финансовой устойчивости бюджетной системы муниципального образования при безусловном исполнении всех принятых на себя обязательств</a:t>
          </a:r>
          <a:endParaRPr lang="ru-RU" sz="1200" b="1" i="1" kern="1200" spc="300" dirty="0">
            <a:solidFill>
              <a:schemeClr val="tx2">
                <a:lumMod val="60000"/>
                <a:lumOff val="40000"/>
              </a:schemeClr>
            </a:solidFill>
            <a:latin typeface="Bookman Old Style" panose="02050604050505020204" pitchFamily="18" charset="0"/>
            <a:cs typeface="Times New Roman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200" b="1" i="1" kern="1200" spc="300" dirty="0">
            <a:solidFill>
              <a:schemeClr val="tx2">
                <a:lumMod val="60000"/>
                <a:lumOff val="40000"/>
              </a:schemeClr>
            </a:solidFill>
            <a:latin typeface="Bookman Old Style" panose="02050604050505020204" pitchFamily="18" charset="0"/>
            <a:cs typeface="Times New Roman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i="1" kern="1200" spc="300" dirty="0" smtClean="0">
              <a:solidFill>
                <a:schemeClr val="tx2">
                  <a:lumMod val="60000"/>
                  <a:lumOff val="40000"/>
                </a:schemeClr>
              </a:solidFill>
              <a:latin typeface="Bookman Old Style" panose="02050604050505020204" pitchFamily="18" charset="0"/>
            </a:rPr>
            <a:t>Повышение эффективности бюджетных расходов, внедрение методов бюджетирования, ориентированного на результат во всех бюджетных учреждениях, эффективное расходование бюджетных средств, направленное на оптимальное достижение конечного результата </a:t>
          </a:r>
          <a:endParaRPr lang="ru-RU" sz="1200" b="1" i="1" kern="1200" spc="300" dirty="0">
            <a:solidFill>
              <a:schemeClr val="tx2">
                <a:lumMod val="60000"/>
                <a:lumOff val="40000"/>
              </a:schemeClr>
            </a:solidFill>
            <a:latin typeface="Bookman Old Style" panose="02050604050505020204" pitchFamily="18" charset="0"/>
            <a:cs typeface="Times New Roman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b="1" i="1" kern="1200" spc="300" dirty="0">
            <a:solidFill>
              <a:schemeClr val="tx2">
                <a:lumMod val="60000"/>
                <a:lumOff val="40000"/>
              </a:schemeClr>
            </a:solidFill>
            <a:latin typeface="Bookman Old Style" panose="02050604050505020204" pitchFamily="18" charset="0"/>
            <a:cs typeface="Times New Roman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i="1" kern="1200" spc="300" dirty="0" smtClean="0">
              <a:solidFill>
                <a:schemeClr val="tx2">
                  <a:lumMod val="60000"/>
                  <a:lumOff val="40000"/>
                </a:schemeClr>
              </a:solidFill>
              <a:latin typeface="Bookman Old Style" panose="02050604050505020204" pitchFamily="18" charset="0"/>
              <a:cs typeface="Times New Roman" pitchFamily="18" charset="0"/>
            </a:rPr>
            <a:t>эффективное управление и распоряжение муниципальной собственностью</a:t>
          </a:r>
          <a:endParaRPr lang="ru-RU" sz="1200" b="1" i="1" kern="1200" spc="300" dirty="0">
            <a:solidFill>
              <a:schemeClr val="tx2">
                <a:lumMod val="60000"/>
                <a:lumOff val="40000"/>
              </a:schemeClr>
            </a:solidFill>
            <a:latin typeface="Bookman Old Style" panose="02050604050505020204" pitchFamily="18" charset="0"/>
            <a:cs typeface="Times New Roman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200" b="1" i="1" kern="1200" spc="300" dirty="0">
            <a:solidFill>
              <a:schemeClr val="tx2">
                <a:lumMod val="60000"/>
                <a:lumOff val="40000"/>
              </a:schemeClr>
            </a:solidFill>
            <a:latin typeface="Bookman Old Style" panose="02050604050505020204" pitchFamily="18" charset="0"/>
            <a:cs typeface="Times New Roman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i="1" kern="1200" spc="300" dirty="0" smtClean="0">
              <a:solidFill>
                <a:schemeClr val="tx2">
                  <a:lumMod val="60000"/>
                  <a:lumOff val="40000"/>
                </a:schemeClr>
              </a:solidFill>
              <a:latin typeface="Bookman Old Style" panose="02050604050505020204" pitchFamily="18" charset="0"/>
            </a:rPr>
            <a:t>повышение прозрачности и открытости бюджетного процесса</a:t>
          </a:r>
          <a:r>
            <a:rPr lang="ru-RU" sz="1200" b="1" i="0" kern="1200" dirty="0" smtClean="0">
              <a:solidFill>
                <a:schemeClr val="tx2">
                  <a:lumMod val="60000"/>
                  <a:lumOff val="40000"/>
                </a:schemeClr>
              </a:solidFill>
              <a:latin typeface="Bookman Old Style" panose="02050604050505020204" pitchFamily="18" charset="0"/>
            </a:rPr>
            <a:t/>
          </a:r>
          <a:br>
            <a:rPr lang="ru-RU" sz="1200" b="1" i="0" kern="1200" dirty="0" smtClean="0">
              <a:solidFill>
                <a:schemeClr val="tx2">
                  <a:lumMod val="60000"/>
                  <a:lumOff val="40000"/>
                </a:schemeClr>
              </a:solidFill>
              <a:latin typeface="Bookman Old Style" panose="02050604050505020204" pitchFamily="18" charset="0"/>
            </a:rPr>
          </a:br>
          <a:endParaRPr lang="ru-RU" sz="1200" b="1" i="1" kern="1200" dirty="0">
            <a:solidFill>
              <a:schemeClr val="tx2">
                <a:lumMod val="60000"/>
                <a:lumOff val="40000"/>
              </a:schemeClr>
            </a:solidFill>
            <a:latin typeface="Bookman Old Style" panose="02050604050505020204" pitchFamily="18" charset="0"/>
            <a:cs typeface="Times New Roman" pitchFamily="18" charset="0"/>
          </a:endParaRPr>
        </a:p>
      </dsp:txBody>
      <dsp:txXfrm rot="-5400000">
        <a:off x="2565224" y="308213"/>
        <a:ext cx="5479480" cy="43664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16" name="Прямая соединительная линия 15"/>
        <cdr:cNvSpPr/>
      </cdr:nvSpPr>
      <cdr:spPr>
        <a:xfrm xmlns:a="http://schemas.openxmlformats.org/drawingml/2006/main" flipV="1">
          <a:off x="-500034" y="-1928802"/>
          <a:ext cx="0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0.84975</cdr:x>
      <cdr:y>0.26984</cdr:y>
    </cdr:from>
    <cdr:to>
      <cdr:x>0.96086</cdr:x>
      <cdr:y>0.34796</cdr:y>
    </cdr:to>
    <cdr:sp macro="" textlink="">
      <cdr:nvSpPr>
        <cdr:cNvPr id="20" name="TextBox 19"/>
        <cdr:cNvSpPr txBox="1"/>
      </cdr:nvSpPr>
      <cdr:spPr>
        <a:xfrm xmlns:a="http://schemas.openxmlformats.org/drawingml/2006/main">
          <a:off x="7466646" y="1214446"/>
          <a:ext cx="976309" cy="35158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24" name="Прямая соединительная линия 23"/>
        <cdr:cNvSpPr/>
      </cdr:nvSpPr>
      <cdr:spPr>
        <a:xfrm xmlns:a="http://schemas.openxmlformats.org/drawingml/2006/main">
          <a:off x="-500034" y="-1928802"/>
          <a:ext cx="0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0.82466</cdr:x>
      <cdr:y>0.39063</cdr:y>
    </cdr:from>
    <cdr:to>
      <cdr:x>1</cdr:x>
      <cdr:y>0.51563</cdr:y>
    </cdr:to>
    <cdr:sp macro="" textlink="">
      <cdr:nvSpPr>
        <cdr:cNvPr id="27" name="TextBox 26"/>
        <cdr:cNvSpPr txBox="1"/>
      </cdr:nvSpPr>
      <cdr:spPr>
        <a:xfrm xmlns:a="http://schemas.openxmlformats.org/drawingml/2006/main">
          <a:off x="6786610" y="1785950"/>
          <a:ext cx="1442978" cy="5715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0.87674</cdr:x>
      <cdr:y>0.45313</cdr:y>
    </cdr:from>
    <cdr:to>
      <cdr:x>0.98785</cdr:x>
      <cdr:y>0.5</cdr:y>
    </cdr:to>
    <cdr:sp macro="" textlink="">
      <cdr:nvSpPr>
        <cdr:cNvPr id="28" name="TextBox 27"/>
        <cdr:cNvSpPr txBox="1"/>
      </cdr:nvSpPr>
      <cdr:spPr>
        <a:xfrm xmlns:a="http://schemas.openxmlformats.org/drawingml/2006/main">
          <a:off x="7215238" y="2071702"/>
          <a:ext cx="914400" cy="2143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0.82185</cdr:x>
      <cdr:y>0.7971</cdr:y>
    </cdr:from>
    <cdr:to>
      <cdr:x>0.96074</cdr:x>
      <cdr:y>0.91898</cdr:y>
    </cdr:to>
    <cdr:sp macro="" textlink="">
      <cdr:nvSpPr>
        <cdr:cNvPr id="33" name="TextBox 32"/>
        <cdr:cNvSpPr txBox="1"/>
      </cdr:nvSpPr>
      <cdr:spPr>
        <a:xfrm xmlns:a="http://schemas.openxmlformats.org/drawingml/2006/main">
          <a:off x="7308304" y="3960440"/>
          <a:ext cx="1235076" cy="60556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b="1" dirty="0" smtClean="0">
            <a:solidFill>
              <a:schemeClr val="accent4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</cdr:x>
      <cdr:y>0.23438</cdr:y>
    </cdr:from>
    <cdr:to>
      <cdr:x>0.24306</cdr:x>
      <cdr:y>0.38751</cdr:y>
    </cdr:to>
    <cdr:sp macro="" textlink="">
      <cdr:nvSpPr>
        <cdr:cNvPr id="38" name="TextBox 37"/>
        <cdr:cNvSpPr txBox="1"/>
      </cdr:nvSpPr>
      <cdr:spPr>
        <a:xfrm xmlns:a="http://schemas.openxmlformats.org/drawingml/2006/main">
          <a:off x="0" y="1071570"/>
          <a:ext cx="2000286" cy="7001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b="1" dirty="0" smtClean="0">
            <a:solidFill>
              <a:schemeClr val="accent3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0.10417</cdr:x>
      <cdr:y>0.14063</cdr:y>
    </cdr:from>
    <cdr:to>
      <cdr:x>0.34722</cdr:x>
      <cdr:y>0.21875</cdr:y>
    </cdr:to>
    <cdr:sp macro="" textlink="">
      <cdr:nvSpPr>
        <cdr:cNvPr id="43" name="TextBox 42"/>
        <cdr:cNvSpPr txBox="1"/>
      </cdr:nvSpPr>
      <cdr:spPr>
        <a:xfrm xmlns:a="http://schemas.openxmlformats.org/drawingml/2006/main">
          <a:off x="857256" y="642942"/>
          <a:ext cx="2000264" cy="3571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0.47743</cdr:x>
      <cdr:y>0.10938</cdr:y>
    </cdr:from>
    <cdr:to>
      <cdr:x>0.74653</cdr:x>
      <cdr:y>0.20313</cdr:y>
    </cdr:to>
    <cdr:sp macro="" textlink="">
      <cdr:nvSpPr>
        <cdr:cNvPr id="51" name="TextBox 50"/>
        <cdr:cNvSpPr txBox="1"/>
      </cdr:nvSpPr>
      <cdr:spPr>
        <a:xfrm xmlns:a="http://schemas.openxmlformats.org/drawingml/2006/main">
          <a:off x="3929090" y="500066"/>
          <a:ext cx="2214585" cy="4286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b="1" dirty="0">
            <a:solidFill>
              <a:schemeClr val="accent2">
                <a:lumMod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0.61131</cdr:x>
      <cdr:y>0.89189</cdr:y>
    </cdr:from>
    <cdr:to>
      <cdr:x>0.61131</cdr:x>
      <cdr:y>0.89189</cdr:y>
    </cdr:to>
    <cdr:cxnSp macro="">
      <cdr:nvCxnSpPr>
        <cdr:cNvPr id="3" name="Прямая со стрелкой 2"/>
        <cdr:cNvCxnSpPr/>
      </cdr:nvCxnSpPr>
      <cdr:spPr>
        <a:xfrm xmlns:a="http://schemas.openxmlformats.org/drawingml/2006/main">
          <a:off x="5436096" y="4752528"/>
          <a:ext cx="0" cy="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0.82995</cdr:x>
      <cdr:y>0.89189</cdr:y>
    </cdr:from>
    <cdr:to>
      <cdr:x>0.83805</cdr:x>
      <cdr:y>0.90541</cdr:y>
    </cdr:to>
    <cdr:cxnSp macro="">
      <cdr:nvCxnSpPr>
        <cdr:cNvPr id="13" name="Прямая соединительная линия 12"/>
        <cdr:cNvCxnSpPr/>
      </cdr:nvCxnSpPr>
      <cdr:spPr>
        <a:xfrm xmlns:a="http://schemas.openxmlformats.org/drawingml/2006/main" flipV="1">
          <a:off x="7380312" y="4752528"/>
          <a:ext cx="72008" cy="72008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0.61941</cdr:x>
      <cdr:y>0.89189</cdr:y>
    </cdr:from>
    <cdr:to>
      <cdr:x>0.69229</cdr:x>
      <cdr:y>0.94595</cdr:y>
    </cdr:to>
    <cdr:sp macro="" textlink="">
      <cdr:nvSpPr>
        <cdr:cNvPr id="4" name="Прямоугольник 3"/>
        <cdr:cNvSpPr/>
      </cdr:nvSpPr>
      <cdr:spPr>
        <a:xfrm xmlns:a="http://schemas.openxmlformats.org/drawingml/2006/main" flipH="1">
          <a:off x="5508104" y="4752518"/>
          <a:ext cx="648072" cy="288042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400" dirty="0" smtClean="0"/>
            <a:t>1,2</a:t>
          </a:r>
          <a:r>
            <a:rPr lang="ru-RU" sz="1600" dirty="0" smtClean="0"/>
            <a:t>%</a:t>
          </a:r>
          <a:endParaRPr lang="ru-RU" sz="1600" dirty="0"/>
        </a:p>
      </cdr:txBody>
    </cdr:sp>
  </cdr:relSizeAnchor>
  <cdr:relSizeAnchor xmlns:cdr="http://schemas.openxmlformats.org/drawingml/2006/chartDrawing">
    <cdr:from>
      <cdr:x>0.57892</cdr:x>
      <cdr:y>0.90541</cdr:y>
    </cdr:from>
    <cdr:to>
      <cdr:x>0.61941</cdr:x>
      <cdr:y>0.94596</cdr:y>
    </cdr:to>
    <cdr:cxnSp macro="">
      <cdr:nvCxnSpPr>
        <cdr:cNvPr id="19" name="Прямая соединительная линия 18"/>
        <cdr:cNvCxnSpPr/>
      </cdr:nvCxnSpPr>
      <cdr:spPr>
        <a:xfrm xmlns:a="http://schemas.openxmlformats.org/drawingml/2006/main">
          <a:off x="5148064" y="4824536"/>
          <a:ext cx="360056" cy="216074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0.45746</cdr:x>
      <cdr:y>0.78378</cdr:y>
    </cdr:from>
    <cdr:to>
      <cdr:x>0.52224</cdr:x>
      <cdr:y>0.85135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4067954" y="4176464"/>
          <a:ext cx="576055" cy="360040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400" dirty="0" smtClean="0"/>
            <a:t>1,9</a:t>
          </a:r>
          <a:r>
            <a:rPr lang="ru-RU" sz="1800" dirty="0" smtClean="0">
              <a:latin typeface="+mn-lt"/>
            </a:rPr>
            <a:t>%</a:t>
          </a:r>
          <a:endParaRPr lang="ru-RU" sz="1800" dirty="0">
            <a:latin typeface="+mn-lt"/>
          </a:endParaRPr>
        </a:p>
      </cdr:txBody>
    </cdr:sp>
  </cdr:relSizeAnchor>
  <cdr:relSizeAnchor xmlns:cdr="http://schemas.openxmlformats.org/drawingml/2006/chartDrawing">
    <cdr:from>
      <cdr:x>0.36029</cdr:x>
      <cdr:y>0.52703</cdr:y>
    </cdr:from>
    <cdr:to>
      <cdr:x>0.46312</cdr:x>
      <cdr:y>0.69863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3203848" y="280831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0.34409</cdr:x>
      <cdr:y>0.5</cdr:y>
    </cdr:from>
    <cdr:to>
      <cdr:x>0.668</cdr:x>
      <cdr:y>0.55405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059832" y="2664296"/>
          <a:ext cx="288032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800" dirty="0"/>
        </a:p>
      </cdr:txBody>
    </cdr:sp>
  </cdr:relSizeAnchor>
  <cdr:relSizeAnchor xmlns:cdr="http://schemas.openxmlformats.org/drawingml/2006/chartDrawing">
    <cdr:from>
      <cdr:x>0.35219</cdr:x>
      <cdr:y>0.55405</cdr:y>
    </cdr:from>
    <cdr:to>
      <cdr:x>0.80566</cdr:x>
      <cdr:y>0.62162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3131840" y="2952328"/>
          <a:ext cx="4032448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800" dirty="0"/>
        </a:p>
      </cdr:txBody>
    </cdr:sp>
  </cdr:relSizeAnchor>
  <cdr:relSizeAnchor xmlns:cdr="http://schemas.openxmlformats.org/drawingml/2006/chartDrawing">
    <cdr:from>
      <cdr:x>0.53844</cdr:x>
      <cdr:y>0.83784</cdr:y>
    </cdr:from>
    <cdr:to>
      <cdr:x>0.61131</cdr:x>
      <cdr:y>0.90541</cdr:y>
    </cdr:to>
    <cdr:sp macro="" textlink="">
      <cdr:nvSpPr>
        <cdr:cNvPr id="8" name="Прямоугольник 7"/>
        <cdr:cNvSpPr/>
      </cdr:nvSpPr>
      <cdr:spPr>
        <a:xfrm xmlns:a="http://schemas.openxmlformats.org/drawingml/2006/main">
          <a:off x="4788024" y="4464496"/>
          <a:ext cx="648072" cy="360040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400" dirty="0" smtClean="0">
              <a:solidFill>
                <a:schemeClr val="tx1"/>
              </a:solidFill>
            </a:rPr>
            <a:t>0,1 %</a:t>
          </a:r>
          <a:endParaRPr lang="ru-RU" sz="140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0.66561</cdr:x>
      <cdr:y>0.7027</cdr:y>
    </cdr:from>
    <cdr:to>
      <cdr:x>0.73039</cdr:x>
      <cdr:y>0.75676</cdr:y>
    </cdr:to>
    <cdr:sp macro="" textlink="">
      <cdr:nvSpPr>
        <cdr:cNvPr id="21" name="Прямоугольник 20"/>
        <cdr:cNvSpPr/>
      </cdr:nvSpPr>
      <cdr:spPr>
        <a:xfrm xmlns:a="http://schemas.openxmlformats.org/drawingml/2006/main">
          <a:off x="5918948" y="3744415"/>
          <a:ext cx="576054" cy="288033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600" dirty="0" smtClean="0"/>
            <a:t>28,8%</a:t>
          </a:r>
          <a:endParaRPr lang="ru-RU" sz="16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0.76238</cdr:x>
      <cdr:y>0.75448</cdr:y>
    </cdr:from>
    <cdr:to>
      <cdr:x>1</cdr:x>
      <cdr:y>0.88023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544617" y="3456384"/>
          <a:ext cx="1728191" cy="576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b="1" dirty="0" smtClean="0"/>
            <a:t>                                                                                     </a:t>
          </a:r>
          <a:r>
            <a:rPr lang="ru-RU" sz="1600" b="1" dirty="0" smtClean="0"/>
            <a:t>межбюджетные трансферты</a:t>
          </a:r>
          <a:endParaRPr lang="ru-RU" sz="1600" b="1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1C6F6F-3742-4913-8843-F8103E20857B}" type="datetimeFigureOut">
              <a:rPr lang="ru-RU" smtClean="0"/>
              <a:pPr/>
              <a:t>01.05.2023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1C6D2B-43D1-4F6F-8C56-22ACFBBB4D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7389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C6D2B-43D1-4F6F-8C56-22ACFBBB4DCC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94089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C6D2B-43D1-4F6F-8C56-22ACFBBB4DCC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39230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C6D2B-43D1-4F6F-8C56-22ACFBBB4DCC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C6D2B-43D1-4F6F-8C56-22ACFBBB4DCC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58005-3AE5-44B3-8CAD-B47640C5BD9D}" type="datetimeFigureOut">
              <a:rPr lang="ru-RU" smtClean="0"/>
              <a:pPr/>
              <a:t>01.05.2023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18595-D240-47CC-AC7F-D84F3A78F0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58005-3AE5-44B3-8CAD-B47640C5BD9D}" type="datetimeFigureOut">
              <a:rPr lang="ru-RU" smtClean="0"/>
              <a:pPr/>
              <a:t>01.05.2023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18595-D240-47CC-AC7F-D84F3A78F0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58005-3AE5-44B3-8CAD-B47640C5BD9D}" type="datetimeFigureOut">
              <a:rPr lang="ru-RU" smtClean="0"/>
              <a:pPr/>
              <a:t>01.05.2023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18595-D240-47CC-AC7F-D84F3A78F051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58005-3AE5-44B3-8CAD-B47640C5BD9D}" type="datetimeFigureOut">
              <a:rPr lang="ru-RU" smtClean="0"/>
              <a:pPr/>
              <a:t>01.05.2023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18595-D240-47CC-AC7F-D84F3A78F05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58005-3AE5-44B3-8CAD-B47640C5BD9D}" type="datetimeFigureOut">
              <a:rPr lang="ru-RU" smtClean="0"/>
              <a:pPr/>
              <a:t>01.05.2023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18595-D240-47CC-AC7F-D84F3A78F0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58005-3AE5-44B3-8CAD-B47640C5BD9D}" type="datetimeFigureOut">
              <a:rPr lang="ru-RU" smtClean="0"/>
              <a:pPr/>
              <a:t>01.05.2023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18595-D240-47CC-AC7F-D84F3A78F05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58005-3AE5-44B3-8CAD-B47640C5BD9D}" type="datetimeFigureOut">
              <a:rPr lang="ru-RU" smtClean="0"/>
              <a:pPr/>
              <a:t>01.05.2023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18595-D240-47CC-AC7F-D84F3A78F0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58005-3AE5-44B3-8CAD-B47640C5BD9D}" type="datetimeFigureOut">
              <a:rPr lang="ru-RU" smtClean="0"/>
              <a:pPr/>
              <a:t>01.05.2023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18595-D240-47CC-AC7F-D84F3A78F0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58005-3AE5-44B3-8CAD-B47640C5BD9D}" type="datetimeFigureOut">
              <a:rPr lang="ru-RU" smtClean="0"/>
              <a:pPr/>
              <a:t>01.05.2023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18595-D240-47CC-AC7F-D84F3A78F0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58005-3AE5-44B3-8CAD-B47640C5BD9D}" type="datetimeFigureOut">
              <a:rPr lang="ru-RU" smtClean="0"/>
              <a:pPr/>
              <a:t>01.05.2023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18595-D240-47CC-AC7F-D84F3A78F05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58005-3AE5-44B3-8CAD-B47640C5BD9D}" type="datetimeFigureOut">
              <a:rPr lang="ru-RU" smtClean="0"/>
              <a:pPr/>
              <a:t>01.05.2023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18595-D240-47CC-AC7F-D84F3A78F05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01F58005-3AE5-44B3-8CAD-B47640C5BD9D}" type="datetimeFigureOut">
              <a:rPr lang="ru-RU" smtClean="0"/>
              <a:pPr/>
              <a:t>01.05.2023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53618595-D240-47CC-AC7F-D84F3A78F05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0544" y="260649"/>
            <a:ext cx="8062912" cy="648072"/>
          </a:xfrm>
        </p:spPr>
        <p:txBody>
          <a:bodyPr>
            <a:normAutofit/>
          </a:bodyPr>
          <a:lstStyle/>
          <a:p>
            <a:pPr algn="ctr"/>
            <a:r>
              <a:rPr lang="ru-RU" sz="2400" b="1" i="1" dirty="0" smtClean="0"/>
              <a:t>Администрация </a:t>
            </a:r>
            <a:r>
              <a:rPr lang="ru-RU" sz="2400" b="1" i="1" dirty="0" err="1" smtClean="0"/>
              <a:t>Атамановского</a:t>
            </a:r>
            <a:r>
              <a:rPr lang="ru-RU" sz="2400" b="1" i="1" dirty="0" smtClean="0"/>
              <a:t> сельского поселения</a:t>
            </a:r>
            <a:endParaRPr lang="ru-RU" sz="2400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0544" y="764704"/>
            <a:ext cx="8062912" cy="2016224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latin typeface="Georgia" panose="02040502050405090303" pitchFamily="18" charset="0"/>
              </a:rPr>
              <a:t>Исполнение бюджета </a:t>
            </a:r>
            <a:r>
              <a:rPr lang="ru-RU" sz="2800" b="1" i="1" dirty="0" err="1" smtClean="0">
                <a:solidFill>
                  <a:schemeClr val="accent6">
                    <a:lumMod val="50000"/>
                  </a:schemeClr>
                </a:solidFill>
                <a:latin typeface="Georgia" panose="02040502050405090303" pitchFamily="18" charset="0"/>
              </a:rPr>
              <a:t>Атамановского</a:t>
            </a:r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latin typeface="Georgia" panose="02040502050405090303" pitchFamily="18" charset="0"/>
              </a:rPr>
              <a:t> сельского поселения  Даниловского муниципального района за первый квартал 2023 года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1416456" y="2205773"/>
            <a:ext cx="6264696" cy="4149079"/>
            <a:chOff x="1506900" y="3648606"/>
            <a:chExt cx="5644580" cy="2974138"/>
          </a:xfrm>
        </p:grpSpPr>
        <p:pic>
          <p:nvPicPr>
            <p:cNvPr id="5" name="Picture 4" descr="http://www.oclegaldefense.com/wp-content/uploads/2014/10/474209955-1024x910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9045" y="3648606"/>
              <a:ext cx="3726381" cy="29741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Стрелка вправо 5"/>
            <p:cNvSpPr/>
            <p:nvPr/>
          </p:nvSpPr>
          <p:spPr>
            <a:xfrm rot="2406975">
              <a:off x="1506900" y="4815516"/>
              <a:ext cx="1402443" cy="640320"/>
            </a:xfrm>
            <a:prstGeom prst="rightArrow">
              <a:avLst/>
            </a:prstGeom>
            <a:gradFill rotWithShape="1">
              <a:gsLst>
                <a:gs pos="0">
                  <a:srgbClr val="C0504D">
                    <a:tint val="50000"/>
                    <a:satMod val="300000"/>
                  </a:srgbClr>
                </a:gs>
                <a:gs pos="35000">
                  <a:srgbClr val="C0504D">
                    <a:tint val="37000"/>
                    <a:satMod val="300000"/>
                  </a:srgbClr>
                </a:gs>
                <a:gs pos="100000">
                  <a:srgbClr val="C0504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C0504D">
                  <a:shade val="95000"/>
                  <a:satMod val="105000"/>
                </a:srgb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Доходы</a:t>
              </a:r>
            </a:p>
          </p:txBody>
        </p:sp>
        <p:sp>
          <p:nvSpPr>
            <p:cNvPr id="7" name="Стрелка вправо 6"/>
            <p:cNvSpPr/>
            <p:nvPr/>
          </p:nvSpPr>
          <p:spPr>
            <a:xfrm rot="19194371">
              <a:off x="5760627" y="4870201"/>
              <a:ext cx="1390853" cy="589559"/>
            </a:xfrm>
            <a:prstGeom prst="rightArrow">
              <a:avLst/>
            </a:prstGeom>
            <a:gradFill rotWithShape="1">
              <a:gsLst>
                <a:gs pos="0">
                  <a:srgbClr val="C0504D">
                    <a:tint val="50000"/>
                    <a:satMod val="300000"/>
                  </a:srgbClr>
                </a:gs>
                <a:gs pos="35000">
                  <a:srgbClr val="C0504D">
                    <a:tint val="37000"/>
                    <a:satMod val="300000"/>
                  </a:srgbClr>
                </a:gs>
                <a:gs pos="100000">
                  <a:srgbClr val="C0504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C0504D">
                  <a:shade val="95000"/>
                  <a:satMod val="105000"/>
                </a:srgb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Расходы</a:t>
              </a:r>
            </a:p>
          </p:txBody>
        </p:sp>
        <p:sp>
          <p:nvSpPr>
            <p:cNvPr id="8" name="Скругленный прямоугольник 7"/>
            <p:cNvSpPr/>
            <p:nvPr/>
          </p:nvSpPr>
          <p:spPr>
            <a:xfrm>
              <a:off x="3851920" y="6237312"/>
              <a:ext cx="1140118" cy="285258"/>
            </a:xfrm>
            <a:prstGeom prst="roundRect">
              <a:avLst/>
            </a:prstGeom>
            <a:gradFill rotWithShape="1">
              <a:gsLst>
                <a:gs pos="0">
                  <a:srgbClr val="C0504D">
                    <a:tint val="50000"/>
                    <a:satMod val="300000"/>
                  </a:srgbClr>
                </a:gs>
                <a:gs pos="35000">
                  <a:srgbClr val="C0504D">
                    <a:tint val="37000"/>
                    <a:satMod val="300000"/>
                  </a:srgbClr>
                </a:gs>
                <a:gs pos="100000">
                  <a:srgbClr val="C0504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C0504D">
                  <a:shade val="95000"/>
                  <a:satMod val="105000"/>
                </a:srgb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Бюджет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0204394"/>
              </p:ext>
            </p:extLst>
          </p:nvPr>
        </p:nvGraphicFramePr>
        <p:xfrm>
          <a:off x="871538" y="2674938"/>
          <a:ext cx="7408862" cy="3451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396744"/>
          </a:xfrm>
          <a:noFill/>
        </p:spPr>
        <p:txBody>
          <a:bodyPr>
            <a:noAutofit/>
          </a:bodyPr>
          <a:lstStyle/>
          <a:p>
            <a:pPr algn="ctr"/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Динамика расходов бюджета </a:t>
            </a:r>
            <a:r>
              <a:rPr lang="ru-RU" sz="24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Атамановского</a:t>
            </a:r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сельского поселения на реализацию муниципальных целевых программ за  </a:t>
            </a:r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 кв.2023 года   </a:t>
            </a:r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(тыс. руб.)</a:t>
            </a:r>
            <a:endParaRPr lang="ru-RU" sz="24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7947682"/>
              </p:ext>
            </p:extLst>
          </p:nvPr>
        </p:nvGraphicFramePr>
        <p:xfrm>
          <a:off x="871538" y="2674938"/>
          <a:ext cx="7408862" cy="3451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/>
              <a:t>Мониторинг расходов на содержание органов местного самоуправления за </a:t>
            </a:r>
            <a:r>
              <a:rPr lang="ru-RU" sz="2400" dirty="0" smtClean="0"/>
              <a:t>1 кв.  2023 года        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9551844"/>
              </p:ext>
            </p:extLst>
          </p:nvPr>
        </p:nvGraphicFramePr>
        <p:xfrm>
          <a:off x="467544" y="1556792"/>
          <a:ext cx="8280920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224136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Реализация утвержденных Главой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Атамановского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сельского поселения основных направлений бюджетной и налоговой политики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464496"/>
          </a:xfrm>
          <a:scene3d>
            <a:camera prst="perspectiveRelaxedModerately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1600" dirty="0" smtClean="0">
                <a:latin typeface="Arial Black" panose="020B0A04020102020204" pitchFamily="34" charset="0"/>
              </a:rPr>
              <a:t>Налог на доходы физических лиц – 10%                   </a:t>
            </a:r>
          </a:p>
          <a:p>
            <a:r>
              <a:rPr lang="ru-RU" sz="1600" dirty="0" smtClean="0">
                <a:latin typeface="Arial Black" panose="020B0A04020102020204" pitchFamily="34" charset="0"/>
              </a:rPr>
              <a:t>Единый сельскохозяйственный налог – 50%</a:t>
            </a:r>
          </a:p>
          <a:p>
            <a:r>
              <a:rPr lang="ru-RU" sz="1600" dirty="0" smtClean="0">
                <a:latin typeface="Arial Black" panose="020B0A04020102020204" pitchFamily="34" charset="0"/>
              </a:rPr>
              <a:t>Налог на имущество физических лиц – 100%</a:t>
            </a:r>
          </a:p>
          <a:p>
            <a:r>
              <a:rPr lang="ru-RU" sz="1600" dirty="0" smtClean="0">
                <a:latin typeface="Arial Black" panose="020B0A04020102020204" pitchFamily="34" charset="0"/>
              </a:rPr>
              <a:t>Земельный налог – 100%</a:t>
            </a:r>
          </a:p>
          <a:p>
            <a:r>
              <a:rPr lang="ru-RU" sz="1600" dirty="0" smtClean="0">
                <a:latin typeface="Arial Black" panose="020B0A04020102020204" pitchFamily="34" charset="0"/>
              </a:rPr>
              <a:t>Доходы от сдачи в аренду имущества, находящегося в оперативном управлении поселений – </a:t>
            </a:r>
            <a:r>
              <a:rPr lang="ru-RU" sz="1600" dirty="0">
                <a:latin typeface="Arial Black" panose="020B0A04020102020204" pitchFamily="34" charset="0"/>
              </a:rPr>
              <a:t>5</a:t>
            </a:r>
            <a:r>
              <a:rPr lang="ru-RU" sz="1600" dirty="0" smtClean="0">
                <a:latin typeface="Arial Black" panose="020B0A04020102020204" pitchFamily="34" charset="0"/>
              </a:rPr>
              <a:t>0%</a:t>
            </a:r>
          </a:p>
          <a:p>
            <a:r>
              <a:rPr lang="ru-RU" sz="1600" dirty="0" smtClean="0">
                <a:latin typeface="Arial Black" panose="020B0A04020102020204" pitchFamily="34" charset="0"/>
              </a:rPr>
              <a:t>Доход от реализации имущества, находящегося в собственности поселений 100%</a:t>
            </a:r>
          </a:p>
          <a:p>
            <a:r>
              <a:rPr lang="ru-RU" sz="1600" dirty="0" smtClean="0">
                <a:latin typeface="Arial Black" panose="020B0A04020102020204" pitchFamily="34" charset="0"/>
              </a:rPr>
              <a:t>Денежные взыскания (штрафы), установленные законами субъектов РФ за несоблюдение муниципальных правовых актов, зачисляемые в бюджеты поселений – 100%</a:t>
            </a:r>
          </a:p>
          <a:p>
            <a:r>
              <a:rPr lang="ru-RU" sz="1600" dirty="0" smtClean="0">
                <a:latin typeface="Arial Black" panose="020B0A04020102020204" pitchFamily="34" charset="0"/>
              </a:rPr>
              <a:t>Государственная пошлина – 100%</a:t>
            </a:r>
          </a:p>
          <a:p>
            <a:r>
              <a:rPr lang="ru-RU" sz="1600" dirty="0" smtClean="0">
                <a:latin typeface="Arial Black" panose="020B0A04020102020204" pitchFamily="34" charset="0"/>
              </a:rPr>
              <a:t>Прочие неналоговые доходы – 100%</a:t>
            </a:r>
          </a:p>
          <a:p>
            <a:endParaRPr lang="ru-RU" sz="16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929258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Наполняемость местного бюджета от установленных нормативов отчислений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5816" y="1857910"/>
            <a:ext cx="3312368" cy="56297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476672"/>
            <a:ext cx="3528392" cy="100811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2032296" y="288124"/>
            <a:ext cx="4752528" cy="141845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>
                <a:solidFill>
                  <a:srgbClr val="FFFF99"/>
                </a:solidFill>
                <a:latin typeface="Georgia" panose="02040502050405090303" pitchFamily="18" charset="0"/>
              </a:rPr>
              <a:t>ДОХОДЫ БЮДЖЕТА</a:t>
            </a:r>
            <a:endParaRPr lang="ru-RU" sz="4000" b="1" i="1" dirty="0">
              <a:solidFill>
                <a:srgbClr val="FFFF99"/>
              </a:solidFill>
              <a:latin typeface="Georgia" panose="02040502050405090303" pitchFamily="18" charset="0"/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1331640" y="1857910"/>
            <a:ext cx="6552728" cy="792088"/>
          </a:xfrm>
          <a:prstGeom prst="downArrow">
            <a:avLst>
              <a:gd name="adj1" fmla="val 50000"/>
              <a:gd name="adj2" fmla="val 53429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1547664" y="2564904"/>
            <a:ext cx="484632" cy="97840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4327137" y="3054108"/>
            <a:ext cx="484632" cy="97840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7254462" y="2598854"/>
            <a:ext cx="432048" cy="106703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592136" y="4219086"/>
            <a:ext cx="2971752" cy="12261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FF99"/>
                </a:solidFill>
                <a:latin typeface="Georgia" panose="02040502050405090303" pitchFamily="18" charset="0"/>
              </a:rPr>
              <a:t>Налоговые доходы</a:t>
            </a:r>
            <a:endParaRPr lang="ru-RU" b="1" i="1" dirty="0">
              <a:solidFill>
                <a:srgbClr val="FFFF99"/>
              </a:solidFill>
              <a:latin typeface="Georgia" panose="02040502050405090303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3203848" y="4893757"/>
            <a:ext cx="2736304" cy="148757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FF99"/>
                </a:solidFill>
                <a:latin typeface="Georgia" panose="02040502050405090303" pitchFamily="18" charset="0"/>
              </a:rPr>
              <a:t>Неналоговые доходы</a:t>
            </a:r>
            <a:endParaRPr lang="ru-RU" b="1" i="1" dirty="0">
              <a:solidFill>
                <a:srgbClr val="FFFF99"/>
              </a:solidFill>
              <a:latin typeface="Georgia" panose="02040502050405090303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5724128" y="4219086"/>
            <a:ext cx="3024336" cy="12261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FF99"/>
                </a:solidFill>
                <a:latin typeface="Georgia" panose="02040502050405090303" pitchFamily="18" charset="0"/>
              </a:rPr>
              <a:t>Безвозмездные поступления</a:t>
            </a:r>
            <a:endParaRPr lang="ru-RU" b="1" i="1" dirty="0">
              <a:solidFill>
                <a:srgbClr val="FFFF99"/>
              </a:solidFill>
              <a:latin typeface="Georgia" panose="0204050205040509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6647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0"/>
            <a:ext cx="8748464" cy="4046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endParaRPr lang="ru-RU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1475656" y="362141"/>
            <a:ext cx="6393908" cy="2154227"/>
            <a:chOff x="1513318" y="1124744"/>
            <a:chExt cx="6659082" cy="2852936"/>
          </a:xfrm>
        </p:grpSpPr>
        <p:grpSp>
          <p:nvGrpSpPr>
            <p:cNvPr id="6" name="Группа 5"/>
            <p:cNvGrpSpPr/>
            <p:nvPr/>
          </p:nvGrpSpPr>
          <p:grpSpPr>
            <a:xfrm>
              <a:off x="1513318" y="1124744"/>
              <a:ext cx="6659082" cy="2852936"/>
              <a:chOff x="1513318" y="1124744"/>
              <a:chExt cx="6659082" cy="2852936"/>
            </a:xfrm>
          </p:grpSpPr>
          <p:pic>
            <p:nvPicPr>
              <p:cNvPr id="9" name="Picture 2" descr="http://clipart-library.com/img/527316.gif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13318" y="1268760"/>
                <a:ext cx="6659082" cy="27089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" name="TextBox 9"/>
              <p:cNvSpPr txBox="1"/>
              <p:nvPr/>
            </p:nvSpPr>
            <p:spPr>
              <a:xfrm>
                <a:off x="3275856" y="1660738"/>
                <a:ext cx="1122460" cy="400110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>
                <a:defPPr>
                  <a:defRPr lang="ru-RU"/>
                </a:defPPr>
                <a:lvl1pPr algn="ctr">
                  <a:defRPr sz="2000" b="1">
                    <a:solidFill>
                      <a:schemeClr val="dk1"/>
                    </a:solidFill>
                    <a:latin typeface="Times New Roman" pitchFamily="18" charset="0"/>
                    <a:cs typeface="Times New Roman" pitchFamily="18" charset="0"/>
                  </a:defRPr>
                </a:lvl1pPr>
                <a:lvl2pPr>
                  <a:defRPr>
                    <a:solidFill>
                      <a:schemeClr val="dk1"/>
                    </a:solidFill>
                  </a:defRPr>
                </a:lvl2pPr>
                <a:lvl3pPr>
                  <a:defRPr>
                    <a:solidFill>
                      <a:schemeClr val="dk1"/>
                    </a:solidFill>
                  </a:defRPr>
                </a:lvl3pPr>
                <a:lvl4pPr>
                  <a:defRPr>
                    <a:solidFill>
                      <a:schemeClr val="dk1"/>
                    </a:solidFill>
                  </a:defRPr>
                </a:lvl4pPr>
                <a:lvl5pPr>
                  <a:defRPr>
                    <a:solidFill>
                      <a:schemeClr val="dk1"/>
                    </a:solidFill>
                  </a:defRPr>
                </a:lvl5pPr>
                <a:lvl6pPr>
                  <a:defRPr>
                    <a:solidFill>
                      <a:schemeClr val="dk1"/>
                    </a:solidFill>
                  </a:defRPr>
                </a:lvl6pPr>
                <a:lvl7pPr>
                  <a:defRPr>
                    <a:solidFill>
                      <a:schemeClr val="dk1"/>
                    </a:solidFill>
                  </a:defRPr>
                </a:lvl7pPr>
                <a:lvl8pPr>
                  <a:defRPr>
                    <a:solidFill>
                      <a:schemeClr val="dk1"/>
                    </a:solidFill>
                  </a:defRPr>
                </a:lvl8pPr>
                <a:lvl9pPr>
                  <a:defRPr>
                    <a:solidFill>
                      <a:schemeClr val="dk1"/>
                    </a:solidFill>
                  </a:defRPr>
                </a:lvl9pPr>
              </a:lstStyle>
              <a:p>
                <a:r>
                  <a:rPr lang="ru-RU" dirty="0"/>
                  <a:t>Доходы</a:t>
                </a: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5220072" y="1660738"/>
                <a:ext cx="1296144" cy="400110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>
                <a:defPPr>
                  <a:defRPr lang="ru-RU"/>
                </a:defPPr>
                <a:lvl1pPr algn="ctr">
                  <a:defRPr sz="2000" b="1">
                    <a:solidFill>
                      <a:schemeClr val="dk1"/>
                    </a:solidFill>
                    <a:latin typeface="Times New Roman" pitchFamily="18" charset="0"/>
                    <a:cs typeface="Times New Roman" pitchFamily="18" charset="0"/>
                  </a:defRPr>
                </a:lvl1pPr>
                <a:lvl2pPr>
                  <a:defRPr>
                    <a:solidFill>
                      <a:schemeClr val="dk1"/>
                    </a:solidFill>
                  </a:defRPr>
                </a:lvl2pPr>
                <a:lvl3pPr>
                  <a:defRPr>
                    <a:solidFill>
                      <a:schemeClr val="dk1"/>
                    </a:solidFill>
                  </a:defRPr>
                </a:lvl3pPr>
                <a:lvl4pPr>
                  <a:defRPr>
                    <a:solidFill>
                      <a:schemeClr val="dk1"/>
                    </a:solidFill>
                  </a:defRPr>
                </a:lvl4pPr>
                <a:lvl5pPr>
                  <a:defRPr>
                    <a:solidFill>
                      <a:schemeClr val="dk1"/>
                    </a:solidFill>
                  </a:defRPr>
                </a:lvl5pPr>
                <a:lvl6pPr>
                  <a:defRPr>
                    <a:solidFill>
                      <a:schemeClr val="dk1"/>
                    </a:solidFill>
                  </a:defRPr>
                </a:lvl6pPr>
                <a:lvl7pPr>
                  <a:defRPr>
                    <a:solidFill>
                      <a:schemeClr val="dk1"/>
                    </a:solidFill>
                  </a:defRPr>
                </a:lvl7pPr>
                <a:lvl8pPr>
                  <a:defRPr>
                    <a:solidFill>
                      <a:schemeClr val="dk1"/>
                    </a:solidFill>
                  </a:defRPr>
                </a:lvl8pPr>
                <a:lvl9pPr>
                  <a:defRPr>
                    <a:solidFill>
                      <a:schemeClr val="dk1"/>
                    </a:solidFill>
                  </a:defRPr>
                </a:lvl9pPr>
              </a:lstStyle>
              <a:p>
                <a:r>
                  <a:rPr lang="ru-RU" dirty="0"/>
                  <a:t>Расходы</a:t>
                </a: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4355976" y="1124744"/>
                <a:ext cx="936104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ru-RU" sz="8800" b="1" dirty="0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7" name="Прямоугольник 6"/>
            <p:cNvSpPr/>
            <p:nvPr/>
          </p:nvSpPr>
          <p:spPr>
            <a:xfrm>
              <a:off x="1879066" y="2492897"/>
              <a:ext cx="1185668" cy="774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3200" b="1" dirty="0" smtClean="0"/>
                <a:t>890,3</a:t>
              </a:r>
              <a:endParaRPr lang="ru-RU" sz="3200" dirty="0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6300192" y="2492895"/>
              <a:ext cx="1252447" cy="142660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3200" b="1" dirty="0" smtClean="0"/>
                <a:t>1535,5</a:t>
              </a:r>
              <a:endParaRPr lang="ru-RU" sz="3200" b="1" dirty="0" smtClean="0"/>
            </a:p>
            <a:p>
              <a:endParaRPr lang="ru-RU" sz="3200" dirty="0"/>
            </a:p>
          </p:txBody>
        </p:sp>
      </p:grpSp>
      <p:sp>
        <p:nvSpPr>
          <p:cNvPr id="13" name="Прямоугольник 12"/>
          <p:cNvSpPr/>
          <p:nvPr/>
        </p:nvSpPr>
        <p:spPr>
          <a:xfrm>
            <a:off x="1187624" y="764704"/>
            <a:ext cx="45719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395536" y="0"/>
            <a:ext cx="8748464" cy="6926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latin typeface="Book Antiqua" panose="02040602050305030304" pitchFamily="18" charset="0"/>
              </a:rPr>
              <a:t>Основные параметры исполнения бюджета </a:t>
            </a:r>
            <a:r>
              <a:rPr lang="ru-RU" sz="2400" b="1" i="1" dirty="0" err="1" smtClean="0">
                <a:latin typeface="Book Antiqua" panose="02040602050305030304" pitchFamily="18" charset="0"/>
              </a:rPr>
              <a:t>Атамановского</a:t>
            </a:r>
            <a:r>
              <a:rPr lang="ru-RU" sz="2400" b="1" i="1" dirty="0" smtClean="0">
                <a:latin typeface="Book Antiqua" panose="02040602050305030304" pitchFamily="18" charset="0"/>
              </a:rPr>
              <a:t> сельского поселения за 1 кв.  2023 года  </a:t>
            </a:r>
            <a:endParaRPr lang="ru-RU" sz="2400" b="1" i="1" dirty="0">
              <a:latin typeface="Book Antiqua" panose="02040602050305030304" pitchFamily="18" charset="0"/>
            </a:endParaRPr>
          </a:p>
        </p:txBody>
      </p:sp>
      <p:sp>
        <p:nvSpPr>
          <p:cNvPr id="122" name="Прямоугольник 121"/>
          <p:cNvSpPr/>
          <p:nvPr/>
        </p:nvSpPr>
        <p:spPr>
          <a:xfrm>
            <a:off x="132822" y="3354738"/>
            <a:ext cx="3490797" cy="307777"/>
          </a:xfrm>
          <a:prstGeom prst="rect">
            <a:avLst/>
          </a:prstGeom>
          <a:solidFill>
            <a:srgbClr val="00DA63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Налоги на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имущество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3" name="Прямоугольник 122"/>
          <p:cNvSpPr/>
          <p:nvPr/>
        </p:nvSpPr>
        <p:spPr>
          <a:xfrm>
            <a:off x="136914" y="2192988"/>
            <a:ext cx="3482614" cy="307777"/>
          </a:xfrm>
          <a:prstGeom prst="rect">
            <a:avLst/>
          </a:prstGeom>
          <a:solidFill>
            <a:srgbClr val="00DA63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Налоги на прибыль, доходы</a:t>
            </a:r>
          </a:p>
        </p:txBody>
      </p:sp>
      <p:sp>
        <p:nvSpPr>
          <p:cNvPr id="124" name="Прямоугольник 123"/>
          <p:cNvSpPr/>
          <p:nvPr/>
        </p:nvSpPr>
        <p:spPr>
          <a:xfrm>
            <a:off x="120546" y="5075221"/>
            <a:ext cx="3458833" cy="307777"/>
          </a:xfrm>
          <a:prstGeom prst="rect">
            <a:avLst/>
          </a:prstGeom>
          <a:solidFill>
            <a:srgbClr val="00DA63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Земельный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налог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5" name="Прямоугольник 124"/>
          <p:cNvSpPr/>
          <p:nvPr/>
        </p:nvSpPr>
        <p:spPr>
          <a:xfrm>
            <a:off x="120546" y="4408556"/>
            <a:ext cx="3477382" cy="307777"/>
          </a:xfrm>
          <a:prstGeom prst="rect">
            <a:avLst/>
          </a:prstGeom>
          <a:solidFill>
            <a:srgbClr val="00DA63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Государственная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пошлина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6" name="Прямоугольник 125"/>
          <p:cNvSpPr/>
          <p:nvPr/>
        </p:nvSpPr>
        <p:spPr>
          <a:xfrm>
            <a:off x="120546" y="3860325"/>
            <a:ext cx="3498982" cy="307777"/>
          </a:xfrm>
          <a:prstGeom prst="rect">
            <a:avLst/>
          </a:prstGeom>
          <a:solidFill>
            <a:srgbClr val="00DA63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Штрафы, санкции, возмещение ущерба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8" name="Прямоугольник 127"/>
          <p:cNvSpPr/>
          <p:nvPr/>
        </p:nvSpPr>
        <p:spPr>
          <a:xfrm>
            <a:off x="4820585" y="2750439"/>
            <a:ext cx="3236437" cy="338554"/>
          </a:xfrm>
          <a:prstGeom prst="rect">
            <a:avLst/>
          </a:prstGeom>
          <a:solidFill>
            <a:srgbClr val="00E266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Национальная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оборона</a:t>
            </a:r>
          </a:p>
        </p:txBody>
      </p:sp>
      <p:sp>
        <p:nvSpPr>
          <p:cNvPr id="129" name="Прямоугольник 128"/>
          <p:cNvSpPr/>
          <p:nvPr/>
        </p:nvSpPr>
        <p:spPr>
          <a:xfrm>
            <a:off x="4820402" y="3368746"/>
            <a:ext cx="3196531" cy="307777"/>
          </a:xfrm>
          <a:prstGeom prst="rect">
            <a:avLst/>
          </a:prstGeom>
          <a:solidFill>
            <a:srgbClr val="00E266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Национальная экономика</a:t>
            </a:r>
          </a:p>
        </p:txBody>
      </p:sp>
      <p:sp>
        <p:nvSpPr>
          <p:cNvPr id="130" name="Прямоугольник 129"/>
          <p:cNvSpPr/>
          <p:nvPr/>
        </p:nvSpPr>
        <p:spPr>
          <a:xfrm>
            <a:off x="4820404" y="3860326"/>
            <a:ext cx="3196530" cy="307777"/>
          </a:xfrm>
          <a:prstGeom prst="rect">
            <a:avLst/>
          </a:prstGeom>
          <a:solidFill>
            <a:srgbClr val="00E266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ЖКХ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1" name="Прямоугольник 130"/>
          <p:cNvSpPr/>
          <p:nvPr/>
        </p:nvSpPr>
        <p:spPr>
          <a:xfrm>
            <a:off x="4820584" y="2318930"/>
            <a:ext cx="3236438" cy="338554"/>
          </a:xfrm>
          <a:prstGeom prst="rect">
            <a:avLst/>
          </a:prstGeom>
          <a:solidFill>
            <a:srgbClr val="00EE6C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Общегосударственные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вопросы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" name="Прямоугольник 132"/>
          <p:cNvSpPr/>
          <p:nvPr/>
        </p:nvSpPr>
        <p:spPr>
          <a:xfrm>
            <a:off x="4820402" y="4293096"/>
            <a:ext cx="3249817" cy="307777"/>
          </a:xfrm>
          <a:prstGeom prst="rect">
            <a:avLst/>
          </a:prstGeom>
          <a:solidFill>
            <a:srgbClr val="00E266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Образование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4" name="Прямоугольник 133"/>
          <p:cNvSpPr/>
          <p:nvPr/>
        </p:nvSpPr>
        <p:spPr>
          <a:xfrm rot="10800000" flipV="1">
            <a:off x="4820402" y="4872597"/>
            <a:ext cx="3196532" cy="307777"/>
          </a:xfrm>
          <a:prstGeom prst="rect">
            <a:avLst/>
          </a:prstGeom>
          <a:solidFill>
            <a:srgbClr val="00E266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Культура, кинематография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5" name="Прямоугольник 134"/>
          <p:cNvSpPr/>
          <p:nvPr/>
        </p:nvSpPr>
        <p:spPr>
          <a:xfrm>
            <a:off x="3912410" y="2969813"/>
            <a:ext cx="688800" cy="30777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109,0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6" name="Прямоугольник 135"/>
          <p:cNvSpPr/>
          <p:nvPr/>
        </p:nvSpPr>
        <p:spPr>
          <a:xfrm>
            <a:off x="3924903" y="2180430"/>
            <a:ext cx="688801" cy="30777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56,8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7" name="Прямоугольник 136"/>
          <p:cNvSpPr/>
          <p:nvPr/>
        </p:nvSpPr>
        <p:spPr>
          <a:xfrm>
            <a:off x="3792824" y="4451910"/>
            <a:ext cx="807054" cy="30777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0,4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8" name="Прямоугольник 137"/>
          <p:cNvSpPr/>
          <p:nvPr/>
        </p:nvSpPr>
        <p:spPr>
          <a:xfrm>
            <a:off x="3909459" y="3856043"/>
            <a:ext cx="690419" cy="30777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7,1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0" name="Прямая со стрелкой 139"/>
          <p:cNvCxnSpPr>
            <a:endCxn id="296" idx="3"/>
          </p:cNvCxnSpPr>
          <p:nvPr/>
        </p:nvCxnSpPr>
        <p:spPr>
          <a:xfrm>
            <a:off x="3419872" y="5770521"/>
            <a:ext cx="347014" cy="1420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Прямая со стрелкой 141"/>
          <p:cNvCxnSpPr>
            <a:stCxn id="123" idx="3"/>
            <a:endCxn id="136" idx="1"/>
          </p:cNvCxnSpPr>
          <p:nvPr/>
        </p:nvCxnSpPr>
        <p:spPr>
          <a:xfrm flipV="1">
            <a:off x="3619528" y="2334319"/>
            <a:ext cx="305375" cy="1255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Прямая со стрелкой 143"/>
          <p:cNvCxnSpPr/>
          <p:nvPr/>
        </p:nvCxnSpPr>
        <p:spPr>
          <a:xfrm>
            <a:off x="3611013" y="3090812"/>
            <a:ext cx="275847" cy="1691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Прямая со стрелкой 144"/>
          <p:cNvCxnSpPr/>
          <p:nvPr/>
        </p:nvCxnSpPr>
        <p:spPr>
          <a:xfrm>
            <a:off x="3562422" y="4502101"/>
            <a:ext cx="288932" cy="12861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" name="Прямоугольник 145"/>
          <p:cNvSpPr/>
          <p:nvPr/>
        </p:nvSpPr>
        <p:spPr>
          <a:xfrm>
            <a:off x="8377628" y="2747580"/>
            <a:ext cx="702873" cy="30777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6,2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8" name="Прямоугольник 147"/>
          <p:cNvSpPr/>
          <p:nvPr/>
        </p:nvSpPr>
        <p:spPr>
          <a:xfrm>
            <a:off x="8368743" y="4254667"/>
            <a:ext cx="718199" cy="30777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455,4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9" name="Прямоугольник 148"/>
          <p:cNvSpPr/>
          <p:nvPr/>
        </p:nvSpPr>
        <p:spPr>
          <a:xfrm>
            <a:off x="8327391" y="2332168"/>
            <a:ext cx="774297" cy="30777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416,9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2" name="Прямоугольник 151"/>
          <p:cNvSpPr/>
          <p:nvPr/>
        </p:nvSpPr>
        <p:spPr>
          <a:xfrm>
            <a:off x="8289254" y="4872597"/>
            <a:ext cx="774649" cy="30777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500,7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3" name="Прямая со стрелкой 152"/>
          <p:cNvCxnSpPr>
            <a:stCxn id="128" idx="3"/>
            <a:endCxn id="146" idx="1"/>
          </p:cNvCxnSpPr>
          <p:nvPr/>
        </p:nvCxnSpPr>
        <p:spPr>
          <a:xfrm flipV="1">
            <a:off x="8057022" y="2901469"/>
            <a:ext cx="320606" cy="1824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Прямая со стрелкой 154"/>
          <p:cNvCxnSpPr>
            <a:endCxn id="78" idx="1"/>
          </p:cNvCxnSpPr>
          <p:nvPr/>
        </p:nvCxnSpPr>
        <p:spPr>
          <a:xfrm flipV="1">
            <a:off x="8009220" y="3967005"/>
            <a:ext cx="350103" cy="4223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Прямая со стрелкой 155"/>
          <p:cNvCxnSpPr>
            <a:stCxn id="131" idx="3"/>
            <a:endCxn id="149" idx="1"/>
          </p:cNvCxnSpPr>
          <p:nvPr/>
        </p:nvCxnSpPr>
        <p:spPr>
          <a:xfrm flipV="1">
            <a:off x="8057022" y="2486057"/>
            <a:ext cx="270369" cy="215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Прямая со стрелкой 157"/>
          <p:cNvCxnSpPr>
            <a:endCxn id="148" idx="1"/>
          </p:cNvCxnSpPr>
          <p:nvPr/>
        </p:nvCxnSpPr>
        <p:spPr>
          <a:xfrm>
            <a:off x="8086920" y="4408556"/>
            <a:ext cx="281823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Прямая со стрелкой 158"/>
          <p:cNvCxnSpPr>
            <a:stCxn id="134" idx="1"/>
            <a:endCxn id="152" idx="1"/>
          </p:cNvCxnSpPr>
          <p:nvPr/>
        </p:nvCxnSpPr>
        <p:spPr>
          <a:xfrm>
            <a:off x="8016934" y="5026486"/>
            <a:ext cx="27232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8" name="TextBox 267"/>
          <p:cNvSpPr txBox="1"/>
          <p:nvPr/>
        </p:nvSpPr>
        <p:spPr>
          <a:xfrm>
            <a:off x="136914" y="5770521"/>
            <a:ext cx="3439416" cy="307777"/>
          </a:xfrm>
          <a:prstGeom prst="rect">
            <a:avLst/>
          </a:prstGeom>
          <a:solidFill>
            <a:srgbClr val="00DA63"/>
          </a:solidFill>
          <a:ln w="9525" cmpd="thinThick">
            <a:solidFill>
              <a:schemeClr val="accent1"/>
            </a:solidFill>
          </a:ln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lvl="0" algn="ctr"/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Безвозмездные поступления</a:t>
            </a:r>
          </a:p>
        </p:txBody>
      </p:sp>
      <p:sp>
        <p:nvSpPr>
          <p:cNvPr id="294" name="Прямоугольник 293"/>
          <p:cNvSpPr/>
          <p:nvPr/>
        </p:nvSpPr>
        <p:spPr>
          <a:xfrm>
            <a:off x="3792824" y="5075222"/>
            <a:ext cx="896677" cy="30777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71,1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6" name="Прямоугольник 295"/>
          <p:cNvSpPr/>
          <p:nvPr/>
        </p:nvSpPr>
        <p:spPr>
          <a:xfrm rot="10800000" flipV="1">
            <a:off x="3766886" y="5758632"/>
            <a:ext cx="887642" cy="30777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511,4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123499" y="2585288"/>
            <a:ext cx="3482614" cy="307777"/>
          </a:xfrm>
          <a:prstGeom prst="rect">
            <a:avLst/>
          </a:prstGeom>
          <a:solidFill>
            <a:srgbClr val="00DA63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Доходы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от уплаты акцизов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3924884" y="2600047"/>
            <a:ext cx="688801" cy="30777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130,0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4" name="Прямая со стрелкой 93"/>
          <p:cNvCxnSpPr/>
          <p:nvPr/>
        </p:nvCxnSpPr>
        <p:spPr>
          <a:xfrm>
            <a:off x="3604696" y="2657484"/>
            <a:ext cx="324380" cy="9009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Прямоугольник 59"/>
          <p:cNvSpPr/>
          <p:nvPr/>
        </p:nvSpPr>
        <p:spPr>
          <a:xfrm>
            <a:off x="123499" y="2944797"/>
            <a:ext cx="3482614" cy="307777"/>
          </a:xfrm>
          <a:prstGeom prst="rect">
            <a:avLst/>
          </a:prstGeom>
          <a:solidFill>
            <a:srgbClr val="00DA63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Налоги на совокупный доход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3929077" y="3368746"/>
            <a:ext cx="688800" cy="30777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4,5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7" name="Прямая со стрелкой 66"/>
          <p:cNvCxnSpPr/>
          <p:nvPr/>
        </p:nvCxnSpPr>
        <p:spPr>
          <a:xfrm>
            <a:off x="3611012" y="3905094"/>
            <a:ext cx="275847" cy="1691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 стрелкой 68"/>
          <p:cNvCxnSpPr/>
          <p:nvPr/>
        </p:nvCxnSpPr>
        <p:spPr>
          <a:xfrm>
            <a:off x="3634291" y="3514178"/>
            <a:ext cx="275847" cy="1691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Прямоугольник 77"/>
          <p:cNvSpPr/>
          <p:nvPr/>
        </p:nvSpPr>
        <p:spPr>
          <a:xfrm>
            <a:off x="8359323" y="3813116"/>
            <a:ext cx="703202" cy="30777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82,7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8327391" y="3368746"/>
            <a:ext cx="738750" cy="30777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71,6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6" name="Прямая со стрелкой 85"/>
          <p:cNvCxnSpPr/>
          <p:nvPr/>
        </p:nvCxnSpPr>
        <p:spPr>
          <a:xfrm flipV="1">
            <a:off x="7992519" y="3469508"/>
            <a:ext cx="351809" cy="6158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я со стрелкой 89"/>
          <p:cNvCxnSpPr/>
          <p:nvPr/>
        </p:nvCxnSpPr>
        <p:spPr>
          <a:xfrm>
            <a:off x="3490597" y="5228259"/>
            <a:ext cx="364045" cy="2404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Прямоугольник 63"/>
          <p:cNvSpPr/>
          <p:nvPr/>
        </p:nvSpPr>
        <p:spPr>
          <a:xfrm rot="10800000" flipV="1">
            <a:off x="4820400" y="5412856"/>
            <a:ext cx="3172119" cy="307777"/>
          </a:xfrm>
          <a:prstGeom prst="rect">
            <a:avLst/>
          </a:prstGeom>
          <a:solidFill>
            <a:srgbClr val="00E266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Социальная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политика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6" name="Прямая со стрелкой 65"/>
          <p:cNvCxnSpPr/>
          <p:nvPr/>
        </p:nvCxnSpPr>
        <p:spPr>
          <a:xfrm>
            <a:off x="8001309" y="5574992"/>
            <a:ext cx="312685" cy="404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Прямоугольник 69"/>
          <p:cNvSpPr/>
          <p:nvPr/>
        </p:nvSpPr>
        <p:spPr>
          <a:xfrm>
            <a:off x="8359323" y="5412857"/>
            <a:ext cx="691288" cy="307778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1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2,0</a:t>
            </a:r>
            <a:endParaRPr 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1400" dirty="0" smtClean="0"/>
              <a:t>1</a:t>
            </a:r>
            <a:r>
              <a:rPr lang="ru-RU" dirty="0" smtClean="0"/>
              <a:t>16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585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500"/>
                            </p:stCondLst>
                            <p:childTnLst>
                              <p:par>
                                <p:cTn id="5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500"/>
                            </p:stCondLst>
                            <p:childTnLst>
                              <p:par>
                                <p:cTn id="5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8500"/>
                            </p:stCondLst>
                            <p:childTnLst>
                              <p:par>
                                <p:cTn id="6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9000"/>
                            </p:stCondLst>
                            <p:childTnLst>
                              <p:par>
                                <p:cTn id="6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0"/>
                            </p:stCondLst>
                            <p:childTnLst>
                              <p:par>
                                <p:cTn id="7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1000"/>
                            </p:stCondLst>
                            <p:childTnLst>
                              <p:par>
                                <p:cTn id="8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1500"/>
                            </p:stCondLst>
                            <p:childTnLst>
                              <p:par>
                                <p:cTn id="8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2500"/>
                            </p:stCondLst>
                            <p:childTnLst>
                              <p:par>
                                <p:cTn id="9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3000"/>
                            </p:stCondLst>
                            <p:childTnLst>
                              <p:par>
                                <p:cTn id="9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4000"/>
                            </p:stCondLst>
                            <p:childTnLst>
                              <p:par>
                                <p:cTn id="10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5000"/>
                            </p:stCondLst>
                            <p:childTnLst>
                              <p:par>
                                <p:cTn id="10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5500"/>
                            </p:stCondLst>
                            <p:childTnLst>
                              <p:par>
                                <p:cTn id="1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6500"/>
                            </p:stCondLst>
                            <p:childTnLst>
                              <p:par>
                                <p:cTn id="11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7500"/>
                            </p:stCondLst>
                            <p:childTnLst>
                              <p:par>
                                <p:cTn id="12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8500"/>
                            </p:stCondLst>
                            <p:childTnLst>
                              <p:par>
                                <p:cTn id="1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9000"/>
                            </p:stCondLst>
                            <p:childTnLst>
                              <p:par>
                                <p:cTn id="1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20000"/>
                            </p:stCondLst>
                            <p:childTnLst>
                              <p:par>
                                <p:cTn id="14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1000"/>
                            </p:stCondLst>
                            <p:childTnLst>
                              <p:par>
                                <p:cTn id="1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21500"/>
                            </p:stCondLst>
                            <p:childTnLst>
                              <p:par>
                                <p:cTn id="15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22500"/>
                            </p:stCondLst>
                            <p:childTnLst>
                              <p:par>
                                <p:cTn id="16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2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23000"/>
                            </p:stCondLst>
                            <p:childTnLst>
                              <p:par>
                                <p:cTn id="16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24000"/>
                            </p:stCondLst>
                            <p:childTnLst>
                              <p:par>
                                <p:cTn id="17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25000"/>
                            </p:stCondLst>
                            <p:childTnLst>
                              <p:par>
                                <p:cTn id="17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26000"/>
                            </p:stCondLst>
                            <p:childTnLst>
                              <p:par>
                                <p:cTn id="18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27000"/>
                            </p:stCondLst>
                            <p:childTnLst>
                              <p:par>
                                <p:cTn id="18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28000"/>
                            </p:stCondLst>
                            <p:childTnLst>
                              <p:par>
                                <p:cTn id="19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28500"/>
                            </p:stCondLst>
                            <p:childTnLst>
                              <p:par>
                                <p:cTn id="19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4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29500"/>
                            </p:stCondLst>
                            <p:childTnLst>
                              <p:par>
                                <p:cTn id="20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30500"/>
                            </p:stCondLst>
                            <p:childTnLst>
                              <p:par>
                                <p:cTn id="2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31000"/>
                            </p:stCondLst>
                            <p:childTnLst>
                              <p:par>
                                <p:cTn id="2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31500"/>
                            </p:stCondLst>
                            <p:childTnLst>
                              <p:par>
                                <p:cTn id="2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32500"/>
                            </p:stCondLst>
                            <p:childTnLst>
                              <p:par>
                                <p:cTn id="2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33500"/>
                            </p:stCondLst>
                            <p:childTnLst>
                              <p:par>
                                <p:cTn id="2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34000"/>
                            </p:stCondLst>
                            <p:childTnLst>
                              <p:par>
                                <p:cTn id="2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34500"/>
                            </p:stCondLst>
                            <p:childTnLst>
                              <p:par>
                                <p:cTn id="24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5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35500"/>
                            </p:stCondLst>
                            <p:childTnLst>
                              <p:par>
                                <p:cTn id="24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0" animBg="1"/>
      <p:bldP spid="123" grpId="0" animBg="1"/>
      <p:bldP spid="124" grpId="0" animBg="1"/>
      <p:bldP spid="125" grpId="0" animBg="1"/>
      <p:bldP spid="126" grpId="0" animBg="1"/>
      <p:bldP spid="128" grpId="0" animBg="1"/>
      <p:bldP spid="129" grpId="0" animBg="1"/>
      <p:bldP spid="130" grpId="0" animBg="1"/>
      <p:bldP spid="131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46" grpId="0" animBg="1"/>
      <p:bldP spid="148" grpId="0" animBg="1"/>
      <p:bldP spid="149" grpId="0" animBg="1"/>
      <p:bldP spid="152" grpId="0" animBg="1"/>
      <p:bldP spid="294" grpId="0" animBg="1"/>
      <p:bldP spid="296" grpId="0" animBg="1"/>
      <p:bldP spid="68" grpId="0" animBg="1"/>
      <p:bldP spid="72" grpId="0" animBg="1"/>
      <p:bldP spid="60" grpId="0" animBg="1"/>
      <p:bldP spid="65" grpId="0" animBg="1"/>
      <p:bldP spid="78" grpId="0" animBg="1"/>
      <p:bldP spid="81" grpId="0" animBg="1"/>
      <p:bldP spid="6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3288862"/>
              </p:ext>
            </p:extLst>
          </p:nvPr>
        </p:nvGraphicFramePr>
        <p:xfrm>
          <a:off x="467544" y="1844824"/>
          <a:ext cx="82296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Динамика доходов исполнения бюджета </a:t>
            </a:r>
            <a:b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Атамановского</a:t>
            </a:r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сельского поселения за  </a:t>
            </a:r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 кв.2023 </a:t>
            </a:r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 </a:t>
            </a:r>
            <a:b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(тыс. руб.)</a:t>
            </a:r>
            <a:endParaRPr lang="ru-RU" sz="2800" b="1" i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3989151"/>
              </p:ext>
            </p:extLst>
          </p:nvPr>
        </p:nvGraphicFramePr>
        <p:xfrm>
          <a:off x="0" y="1340768"/>
          <a:ext cx="8892480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1523" y="116632"/>
            <a:ext cx="8229600" cy="1399032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Объем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налоговых и неналоговых доходов бюджета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Атамановского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сельского поселения за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 кв. 2023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год    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375020"/>
              </p:ext>
            </p:extLst>
          </p:nvPr>
        </p:nvGraphicFramePr>
        <p:xfrm>
          <a:off x="899592" y="2276872"/>
          <a:ext cx="7488832" cy="45811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260648"/>
            <a:ext cx="8136904" cy="1872208"/>
          </a:xfrm>
        </p:spPr>
        <p:txBody>
          <a:bodyPr>
            <a:normAutofit fontScale="90000"/>
          </a:bodyPr>
          <a:lstStyle/>
          <a:p>
            <a:r>
              <a:rPr lang="ru-RU" sz="3600" b="1" dirty="0"/>
              <a:t>Структура безвозмездных поступлений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sz="3600" b="1" dirty="0"/>
              <a:t>из бюджетов других уровней </a:t>
            </a:r>
            <a:r>
              <a:rPr lang="ru-RU" sz="3600" b="1" dirty="0" smtClean="0"/>
              <a:t>в </a:t>
            </a:r>
            <a:r>
              <a:rPr lang="ru-RU" sz="3600" b="1" dirty="0" smtClean="0"/>
              <a:t>1 кв. 2023 года </a:t>
            </a:r>
            <a:r>
              <a:rPr lang="ru-RU" sz="3600" b="1" dirty="0" smtClean="0"/>
              <a:t>по исполнению бюджета  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0313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5041030"/>
              </p:ext>
            </p:extLst>
          </p:nvPr>
        </p:nvGraphicFramePr>
        <p:xfrm>
          <a:off x="500034" y="1857364"/>
          <a:ext cx="82296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Сравнительный анализ расходов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Атамановского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сельского поселения на жилищно-коммунальное хозяйство за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 кв. 2023 года      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3290</TotalTime>
  <Words>381</Words>
  <Application>Microsoft Office PowerPoint</Application>
  <PresentationFormat>Экран (4:3)</PresentationFormat>
  <Paragraphs>94</Paragraphs>
  <Slides>11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Волна</vt:lpstr>
      <vt:lpstr>Администрация Атамановского сельского поселения</vt:lpstr>
      <vt:lpstr>Реализация утвержденных Главой Атамановского сельского поселения основных направлений бюджетной и налоговой политики</vt:lpstr>
      <vt:lpstr>Наполняемость местного бюджета от установленных нормативов отчислений </vt:lpstr>
      <vt:lpstr>Презентация PowerPoint</vt:lpstr>
      <vt:lpstr>Презентация PowerPoint</vt:lpstr>
      <vt:lpstr>Динамика доходов исполнения бюджета  Атамановского сельского поселения за  1 кв.2023 год                                                           (тыс. руб.)</vt:lpstr>
      <vt:lpstr>Объем налоговых и неналоговых доходов бюджета Атамановского сельского поселения за 1 кв. 2023 год    </vt:lpstr>
      <vt:lpstr>Структура безвозмездных поступлений из бюджетов других уровней в 1 кв. 2023 года по исполнению бюджета    </vt:lpstr>
      <vt:lpstr>Сравнительный анализ расходов Атамановского сельского поселения на жилищно-коммунальное хозяйство за 1 кв. 2023 года       </vt:lpstr>
      <vt:lpstr>Динамика расходов бюджета Атамановского сельского поселения на реализацию муниципальных целевых программ за  1 кв.2023 года                                                                                     (тыс. руб.)</vt:lpstr>
      <vt:lpstr>Мониторинг расходов на содержание органов местного самоуправления за 1 кв.  2023 года        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Администрация Семикаракорского городского поселения</dc:title>
  <dc:creator>Admin</dc:creator>
  <cp:lastModifiedBy>Тетечка</cp:lastModifiedBy>
  <cp:revision>282</cp:revision>
  <cp:lastPrinted>2019-02-27T12:07:20Z</cp:lastPrinted>
  <dcterms:created xsi:type="dcterms:W3CDTF">2014-05-06T11:50:27Z</dcterms:created>
  <dcterms:modified xsi:type="dcterms:W3CDTF">2023-05-01T10:09:09Z</dcterms:modified>
</cp:coreProperties>
</file>