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57" r:id="rId3"/>
    <p:sldId id="259" r:id="rId4"/>
    <p:sldId id="268" r:id="rId5"/>
    <p:sldId id="269" r:id="rId6"/>
    <p:sldId id="261" r:id="rId7"/>
    <p:sldId id="262" r:id="rId8"/>
    <p:sldId id="270" r:id="rId9"/>
    <p:sldId id="263" r:id="rId10"/>
    <p:sldId id="264" r:id="rId11"/>
    <p:sldId id="267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266"/>
    <a:srgbClr val="FFFFCC"/>
    <a:srgbClr val="FFFF99"/>
    <a:srgbClr val="00DA63"/>
    <a:srgbClr val="00EE6C"/>
    <a:srgbClr val="CCFF99"/>
    <a:srgbClr val="FF9999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92" autoAdjust="0"/>
  </p:normalViewPr>
  <p:slideViewPr>
    <p:cSldViewPr>
      <p:cViewPr>
        <p:scale>
          <a:sx n="107" d="100"/>
          <a:sy n="107" d="100"/>
        </p:scale>
        <p:origin x="-68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57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4.jp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image" Target="../media/image5.jpe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c:spPr>
    </c:sideWall>
    <c:backWall>
      <c:thickness val="0"/>
      <c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c:spPr>
    </c:backWall>
    <c:plotArea>
      <c:layout>
        <c:manualLayout>
          <c:layoutTarget val="inner"/>
          <c:xMode val="edge"/>
          <c:yMode val="edge"/>
          <c:x val="0.17105630893360552"/>
          <c:y val="4.6451443569553809E-2"/>
          <c:w val="0.72345679012345676"/>
          <c:h val="0.735872922134733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0864197530864196E-2"/>
                  <c:y val="8.33333333333333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3148269660736853E-2"/>
                  <c:y val="-8.33333333333332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Всего доходов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3094.7</c:v>
                </c:pt>
                <c:pt idx="1">
                  <c:v>6370.9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0864197530864196E-3"/>
                  <c:y val="5.5555555555555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6296296296296294E-3"/>
                  <c:y val="-1.0987970253718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Всего доходов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3128.3</c:v>
                </c:pt>
                <c:pt idx="1">
                  <c:v>9102.2000000000007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975308641975308E-2"/>
                  <c:y val="-3.3333333333333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3209876543209874E-2"/>
                  <c:y val="-5.5555555555555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Всего доходов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3198.8</c:v>
                </c:pt>
                <c:pt idx="1">
                  <c:v>6450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4753086419753084E-2"/>
                  <c:y val="-5.55577427821522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4814814814814922E-2"/>
                  <c:y val="-3.611111111111110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7211,9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Всего доходов</c:v>
                </c:pt>
              </c:strCache>
            </c:strRef>
          </c:cat>
          <c:val>
            <c:numRef>
              <c:f>Лист1!$E$2:$E$3</c:f>
              <c:numCache>
                <c:formatCode>#,##0.0</c:formatCode>
                <c:ptCount val="2"/>
                <c:pt idx="0">
                  <c:v>3929.2</c:v>
                </c:pt>
                <c:pt idx="1">
                  <c:v>7211.9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2"/>
        <c:gapDepth val="48"/>
        <c:shape val="box"/>
        <c:axId val="106176000"/>
        <c:axId val="42749312"/>
        <c:axId val="0"/>
      </c:bar3DChart>
      <c:catAx>
        <c:axId val="106176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1"/>
                </a:solidFill>
              </a:defRPr>
            </a:pPr>
            <a:endParaRPr lang="ru-RU"/>
          </a:p>
        </c:txPr>
        <c:crossAx val="42749312"/>
        <c:crosses val="autoZero"/>
        <c:auto val="1"/>
        <c:lblAlgn val="ctr"/>
        <c:lblOffset val="100"/>
        <c:noMultiLvlLbl val="0"/>
      </c:catAx>
      <c:valAx>
        <c:axId val="4274931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0617600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>
              <a:solidFill>
                <a:schemeClr val="accent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Общий</a:t>
            </a:r>
            <a:r>
              <a:rPr lang="ru-RU" baseline="0" dirty="0" smtClean="0"/>
              <a:t> объем доходов 3929,2 </a:t>
            </a:r>
            <a:r>
              <a:rPr lang="ru-RU" baseline="0" dirty="0" err="1" smtClean="0"/>
              <a:t>тыс.руб</a:t>
            </a:r>
            <a:r>
              <a:rPr lang="ru-RU" baseline="0" dirty="0" smtClean="0"/>
              <a:t>.</a:t>
            </a:r>
            <a:endParaRPr lang="ru-RU" dirty="0"/>
          </a:p>
        </c:rich>
      </c:tx>
      <c:layout>
        <c:manualLayout>
          <c:xMode val="edge"/>
          <c:yMode val="edge"/>
          <c:x val="0.23053231494476231"/>
          <c:y val="0"/>
        </c:manualLayout>
      </c:layout>
      <c:overlay val="0"/>
    </c:title>
    <c:autoTitleDeleted val="0"/>
    <c:view3D>
      <c:rotX val="3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64755736599837255"/>
          <c:w val="1"/>
          <c:h val="0.322733660223939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доходов 35634,3 тыс. руб.</c:v>
                </c:pt>
              </c:strCache>
            </c:strRef>
          </c:tx>
          <c:explosion val="59"/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rgbClr val="CCFF99"/>
              </a:solidFill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7"/>
            <c:bubble3D val="0"/>
            <c:spPr>
              <a:solidFill>
                <a:srgbClr val="FFFF00"/>
              </a:solidFill>
            </c:spPr>
          </c:dPt>
          <c:dPt>
            <c:idx val="8"/>
            <c:bubble3D val="0"/>
            <c:spPr>
              <a:solidFill>
                <a:srgbClr val="00FFCC"/>
              </a:solidFill>
            </c:spPr>
          </c:dPt>
          <c:dLbls>
            <c:dLbl>
              <c:idx val="0"/>
              <c:layout>
                <c:manualLayout>
                  <c:x val="6.6479767174061682E-3"/>
                  <c:y val="-8.0668589375955217E-3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16,9 %</a:t>
                    </a:r>
                    <a:endParaRPr lang="en-US" sz="16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31646975871747812"/>
                  <c:y val="8.0613227659389192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31,9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layout>
                <c:manualLayout>
                  <c:x val="-1.6081453092950448E-2"/>
                  <c:y val="1.1467945003107763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15,3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delete val="1"/>
            </c:dLbl>
            <c:dLbl>
              <c:idx val="8"/>
              <c:layout>
                <c:manualLayout>
                  <c:x val="4.7010057936593616E-2"/>
                  <c:y val="-3.3213276602899978E-3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2,1%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@" sourceLinked="0"/>
            <c:spPr>
              <a:solidFill>
                <a:schemeClr val="lt1"/>
              </a:solidFill>
              <a:ln w="15875" cap="flat" cmpd="sng" algn="ctr">
                <a:solidFill>
                  <a:schemeClr val="dk1">
                    <a:shade val="75000"/>
                    <a:lumMod val="80000"/>
                  </a:schemeClr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Лист1!$A$2:$A$12</c:f>
              <c:strCache>
                <c:ptCount val="9"/>
                <c:pt idx="0">
                  <c:v>НДФЛ</c:v>
                </c:pt>
                <c:pt idx="1">
                  <c:v>налог на совокупный доход</c:v>
                </c:pt>
                <c:pt idx="2">
                  <c:v>налог на имущество</c:v>
                </c:pt>
                <c:pt idx="3">
                  <c:v>Доходы отоказания платных услуг</c:v>
                </c:pt>
                <c:pt idx="4">
                  <c:v>Государственная пошлина</c:v>
                </c:pt>
                <c:pt idx="5">
                  <c:v>Доходы от  использования имущества</c:v>
                </c:pt>
                <c:pt idx="6">
                  <c:v>Доходы от уплаты акцизов</c:v>
                </c:pt>
                <c:pt idx="7">
                  <c:v>Штрафы, санкции, возмещение ущерба</c:v>
                </c:pt>
                <c:pt idx="8">
                  <c:v>Прочие неналоговые доходы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662.6</c:v>
                </c:pt>
                <c:pt idx="1">
                  <c:v>65.900000000000006</c:v>
                </c:pt>
                <c:pt idx="2">
                  <c:v>1249</c:v>
                </c:pt>
                <c:pt idx="3">
                  <c:v>11.7</c:v>
                </c:pt>
                <c:pt idx="4">
                  <c:v>1.8</c:v>
                </c:pt>
                <c:pt idx="5">
                  <c:v>1252.2</c:v>
                </c:pt>
                <c:pt idx="6">
                  <c:v>603</c:v>
                </c:pt>
                <c:pt idx="7">
                  <c:v>0.5</c:v>
                </c:pt>
                <c:pt idx="8">
                  <c:v>82.5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Лист1!$A$2:$A$12</c:f>
              <c:strCache>
                <c:ptCount val="9"/>
                <c:pt idx="0">
                  <c:v>НДФЛ</c:v>
                </c:pt>
                <c:pt idx="1">
                  <c:v>налог на совокупный доход</c:v>
                </c:pt>
                <c:pt idx="2">
                  <c:v>налог на имущество</c:v>
                </c:pt>
                <c:pt idx="3">
                  <c:v>Доходы отоказания платных услуг</c:v>
                </c:pt>
                <c:pt idx="4">
                  <c:v>Государственная пошлина</c:v>
                </c:pt>
                <c:pt idx="5">
                  <c:v>Доходы от  использования имущества</c:v>
                </c:pt>
                <c:pt idx="6">
                  <c:v>Доходы от уплаты акцизов</c:v>
                </c:pt>
                <c:pt idx="7">
                  <c:v>Штрафы, санкции, возмещение ущерба</c:v>
                </c:pt>
                <c:pt idx="8">
                  <c:v>Прочие неналоговые доходы</c:v>
                </c:pt>
              </c:strCache>
            </c:strRef>
          </c:cat>
          <c:val>
            <c:numRef>
              <c:f>Лист1!$C$2:$C$12</c:f>
              <c:numCache>
                <c:formatCode>0.0</c:formatCode>
                <c:ptCount val="11"/>
                <c:pt idx="0">
                  <c:v>16.899999999999999</c:v>
                </c:pt>
                <c:pt idx="1">
                  <c:v>1.7</c:v>
                </c:pt>
                <c:pt idx="2">
                  <c:v>31.8</c:v>
                </c:pt>
                <c:pt idx="3">
                  <c:v>0.3</c:v>
                </c:pt>
                <c:pt idx="4">
                  <c:v>0</c:v>
                </c:pt>
                <c:pt idx="5">
                  <c:v>31.9</c:v>
                </c:pt>
                <c:pt idx="6">
                  <c:v>15.3</c:v>
                </c:pt>
                <c:pt idx="7">
                  <c:v>0</c:v>
                </c:pt>
                <c:pt idx="8" formatCode="General">
                  <c:v>2.1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3929,2</c:v>
                </c:pt>
              </c:strCache>
            </c:strRef>
          </c:tx>
          <c:cat>
            <c:strRef>
              <c:f>Лист1!$A$2:$A$12</c:f>
              <c:strCache>
                <c:ptCount val="9"/>
                <c:pt idx="0">
                  <c:v>НДФЛ</c:v>
                </c:pt>
                <c:pt idx="1">
                  <c:v>налог на совокупный доход</c:v>
                </c:pt>
                <c:pt idx="2">
                  <c:v>налог на имущество</c:v>
                </c:pt>
                <c:pt idx="3">
                  <c:v>Доходы отоказания платных услуг</c:v>
                </c:pt>
                <c:pt idx="4">
                  <c:v>Государственная пошлина</c:v>
                </c:pt>
                <c:pt idx="5">
                  <c:v>Доходы от  использования имущества</c:v>
                </c:pt>
                <c:pt idx="6">
                  <c:v>Доходы от уплаты акцизов</c:v>
                </c:pt>
                <c:pt idx="7">
                  <c:v>Штрафы, санкции, возмещение ущерба</c:v>
                </c:pt>
                <c:pt idx="8">
                  <c:v>Прочие неналоговые доходы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blipFill>
          <a:blip xmlns:r="http://schemas.openxmlformats.org/officeDocument/2006/relationships" r:embed="rId1"/>
          <a:tile tx="0" ty="0" sx="100000" sy="100000" flip="none" algn="tl"/>
        </a:blipFill>
        <a:ln w="25400">
          <a:noFill/>
        </a:ln>
      </c:spPr>
    </c:plotArea>
    <c:legend>
      <c:legendPos val="t"/>
      <c:legendEntry>
        <c:idx val="7"/>
        <c:delete val="1"/>
      </c:legendEntry>
      <c:legendEntry>
        <c:idx val="8"/>
        <c:delete val="1"/>
      </c:legendEntry>
      <c:layout>
        <c:manualLayout>
          <c:xMode val="edge"/>
          <c:yMode val="edge"/>
          <c:x val="0.23221935837921479"/>
          <c:y val="8.1904563156646265E-2"/>
          <c:w val="0.63696156752671917"/>
          <c:h val="0.5256319117695631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28412406655705E-2"/>
          <c:y val="6.6138484612820791E-2"/>
          <c:w val="0.60348404383831145"/>
          <c:h val="0.906916206841215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Лист1!$A$2:$A$6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
межбюджетные трансферты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1057</c:v>
                </c:pt>
                <c:pt idx="1">
                  <c:v>64.400000000000006</c:v>
                </c:pt>
                <c:pt idx="2" formatCode="0.0">
                  <c:v>82.4</c:v>
                </c:pt>
                <c:pt idx="3" formatCode="0.0">
                  <c:v>2078.9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accent1">
            <a:lumMod val="50000"/>
          </a:schemeClr>
        </a:solidFill>
      </c:spPr>
    </c:plotArea>
    <c:legend>
      <c:legendPos val="r"/>
      <c:legendEntry>
        <c:idx val="0"/>
        <c:txPr>
          <a:bodyPr/>
          <a:lstStyle/>
          <a:p>
            <a:pPr>
              <a:defRPr b="1" i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 i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 i="1"/>
            </a:pPr>
            <a:endParaRPr lang="ru-RU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67260760905553951"/>
          <c:y val="4.7482847019336721E-2"/>
          <c:w val="0.32739239094446054"/>
          <c:h val="0.89497870393492607"/>
        </c:manualLayout>
      </c:layout>
      <c:overlay val="0"/>
      <c:spPr>
        <a:effectLst>
          <a:glow rad="228600">
            <a:schemeClr val="accent1">
              <a:satMod val="175000"/>
              <a:alpha val="40000"/>
            </a:schemeClr>
          </a:glow>
        </a:effectLst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FFF99"/>
        </a:solidFill>
      </c:spPr>
    </c:floor>
    <c:sideWall>
      <c:thickness val="0"/>
      <c:spPr>
        <a:solidFill>
          <a:srgbClr val="FFFFCC"/>
        </a:solidFill>
      </c:spPr>
    </c:sideWall>
    <c:backWall>
      <c:thickness val="0"/>
      <c:spPr>
        <a:solidFill>
          <a:srgbClr val="FFFFCC"/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2019г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581,0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581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2020г.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4046,6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4046.6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2021г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590,8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590.79999999999995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2022г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929,1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Лист1!$E$2</c:f>
              <c:numCache>
                <c:formatCode>#,##0.0</c:formatCode>
                <c:ptCount val="1"/>
                <c:pt idx="0">
                  <c:v>929.1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10105600"/>
        <c:axId val="32391744"/>
        <c:axId val="0"/>
      </c:bar3DChart>
      <c:catAx>
        <c:axId val="110105600"/>
        <c:scaling>
          <c:orientation val="minMax"/>
        </c:scaling>
        <c:delete val="0"/>
        <c:axPos val="b"/>
        <c:majorTickMark val="out"/>
        <c:minorTickMark val="none"/>
        <c:tickLblPos val="nextTo"/>
        <c:crossAx val="32391744"/>
        <c:crosses val="autoZero"/>
        <c:auto val="1"/>
        <c:lblAlgn val="ctr"/>
        <c:lblOffset val="100"/>
        <c:noMultiLvlLbl val="0"/>
      </c:catAx>
      <c:valAx>
        <c:axId val="3239174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1010560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  <c:spPr>
        <a:solidFill>
          <a:schemeClr val="accent1">
            <a:lumMod val="20000"/>
            <a:lumOff val="80000"/>
          </a:schemeClr>
        </a:solidFill>
      </c:spPr>
    </c:floor>
    <c:sideWall>
      <c:thickness val="0"/>
      <c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/>
      </c:spPr>
    </c:sideWall>
    <c:backWall>
      <c:thickness val="0"/>
      <c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Местный бюджет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2020г.</c:v>
                </c:pt>
                <c:pt idx="1">
                  <c:v>2021г.</c:v>
                </c:pt>
                <c:pt idx="2">
                  <c:v>2022г.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333.3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2020г.</c:v>
                </c:pt>
                <c:pt idx="1">
                  <c:v>2021г.</c:v>
                </c:pt>
                <c:pt idx="2">
                  <c:v>2022г.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3000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2020г.</c:v>
                </c:pt>
                <c:pt idx="1">
                  <c:v>2021г.</c:v>
                </c:pt>
                <c:pt idx="2">
                  <c:v>2022г.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cylinder"/>
        <c:axId val="107591680"/>
        <c:axId val="32394048"/>
        <c:axId val="0"/>
      </c:bar3DChart>
      <c:catAx>
        <c:axId val="107591680"/>
        <c:scaling>
          <c:orientation val="minMax"/>
        </c:scaling>
        <c:delete val="0"/>
        <c:axPos val="b"/>
        <c:majorTickMark val="none"/>
        <c:minorTickMark val="none"/>
        <c:tickLblPos val="nextTo"/>
        <c:crossAx val="32394048"/>
        <c:crosses val="autoZero"/>
        <c:auto val="1"/>
        <c:lblAlgn val="ctr"/>
        <c:lblOffset val="100"/>
        <c:noMultiLvlLbl val="0"/>
      </c:catAx>
      <c:valAx>
        <c:axId val="32394048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crossAx val="107591680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cat>
            <c:strRef>
              <c:f>Лист1!$A$2:$A$4</c:f>
              <c:strCache>
                <c:ptCount val="3"/>
                <c:pt idx="0">
                  <c:v>2020г.</c:v>
                </c:pt>
                <c:pt idx="1">
                  <c:v>2021г.</c:v>
                </c:pt>
                <c:pt idx="2">
                  <c:v>2022г.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2035.9</c:v>
                </c:pt>
                <c:pt idx="1">
                  <c:v>2047.6</c:v>
                </c:pt>
                <c:pt idx="2">
                  <c:v>2305.6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2020г.</c:v>
                </c:pt>
                <c:pt idx="1">
                  <c:v>2021г.</c:v>
                </c:pt>
                <c:pt idx="2">
                  <c:v>2022г.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2035.9</c:v>
                </c:pt>
                <c:pt idx="1">
                  <c:v>2024.8</c:v>
                </c:pt>
                <c:pt idx="2">
                  <c:v>2293.1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0104576"/>
        <c:axId val="32396352"/>
        <c:axId val="0"/>
      </c:bar3DChart>
      <c:catAx>
        <c:axId val="110104576"/>
        <c:scaling>
          <c:orientation val="minMax"/>
        </c:scaling>
        <c:delete val="0"/>
        <c:axPos val="b"/>
        <c:majorTickMark val="out"/>
        <c:minorTickMark val="none"/>
        <c:tickLblPos val="nextTo"/>
        <c:crossAx val="32396352"/>
        <c:crosses val="autoZero"/>
        <c:auto val="1"/>
        <c:lblAlgn val="ctr"/>
        <c:lblOffset val="100"/>
        <c:noMultiLvlLbl val="0"/>
      </c:catAx>
      <c:valAx>
        <c:axId val="3239635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1010457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8360F0-13B0-4562-9170-9E3E499123EA}" type="doc">
      <dgm:prSet loTypeId="urn:microsoft.com/office/officeart/2005/8/layout/chevron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58ED272-3CD2-4C12-87DA-E07FEB250EB1}">
      <dgm:prSet phldrT="[Текст]" custT="1"/>
      <dgm:spPr/>
      <dgm:t>
        <a:bodyPr/>
        <a:lstStyle/>
        <a:p>
          <a:r>
            <a:rPr lang="ru-RU" sz="2800" b="1" i="1" dirty="0" smtClean="0">
              <a:latin typeface="Times New Roman" pitchFamily="18" charset="0"/>
              <a:cs typeface="Times New Roman" pitchFamily="18" charset="0"/>
            </a:rPr>
            <a:t>Основные направления бюджетной политики</a:t>
          </a:r>
          <a:endParaRPr lang="ru-RU" sz="2800" b="1" i="1" dirty="0">
            <a:latin typeface="Times New Roman" pitchFamily="18" charset="0"/>
            <a:cs typeface="Times New Roman" pitchFamily="18" charset="0"/>
          </a:endParaRPr>
        </a:p>
      </dgm:t>
    </dgm:pt>
    <dgm:pt modelId="{C8F70628-794D-472D-A2AE-74BD3496291B}" type="parTrans" cxnId="{2975CB99-46F0-4FC8-986B-785E1A62DFCA}">
      <dgm:prSet/>
      <dgm:spPr/>
      <dgm:t>
        <a:bodyPr/>
        <a:lstStyle/>
        <a:p>
          <a:endParaRPr lang="ru-RU"/>
        </a:p>
      </dgm:t>
    </dgm:pt>
    <dgm:pt modelId="{E3984BE5-749D-4CC0-990C-9F74C0DF07D4}" type="sibTrans" cxnId="{2975CB99-46F0-4FC8-986B-785E1A62DFCA}">
      <dgm:prSet/>
      <dgm:spPr/>
      <dgm:t>
        <a:bodyPr/>
        <a:lstStyle/>
        <a:p>
          <a:endParaRPr lang="ru-RU"/>
        </a:p>
      </dgm:t>
    </dgm:pt>
    <dgm:pt modelId="{C1D03200-F847-4C85-BDE1-75313FF1AC7C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обеспечение долгосрочной сбалансированности и финансовой устойчивости бюджетной системы муниципального образования при безусловном исполнении всех принятых на себя обязательств</a:t>
          </a:r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AA9921B5-EE27-4001-BEF2-C9E3ED987961}" type="parTrans" cxnId="{B7AAC202-9703-45AF-8704-6E9DB544182E}">
      <dgm:prSet/>
      <dgm:spPr/>
      <dgm:t>
        <a:bodyPr/>
        <a:lstStyle/>
        <a:p>
          <a:endParaRPr lang="ru-RU"/>
        </a:p>
      </dgm:t>
    </dgm:pt>
    <dgm:pt modelId="{616F80F5-76C2-4BCE-A332-268420D294BD}" type="sibTrans" cxnId="{B7AAC202-9703-45AF-8704-6E9DB544182E}">
      <dgm:prSet/>
      <dgm:spPr/>
      <dgm:t>
        <a:bodyPr/>
        <a:lstStyle/>
        <a:p>
          <a:endParaRPr lang="ru-RU"/>
        </a:p>
      </dgm:t>
    </dgm:pt>
    <dgm:pt modelId="{433AB18F-C2AD-428A-AAAD-8C84C0C60C52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эффективности бюджетных расходов, внедрение методов бюджетирования, ориентированного на результат во всех бюджетных учреждениях, эффективное расходование бюджетных средств, направленное на оптимальное достижение конечного результата </a:t>
          </a:r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0ACD8D89-3CAE-4EC8-A600-804559065776}" type="parTrans" cxnId="{6F824AC3-D6D4-47D9-B25F-E671013413F3}">
      <dgm:prSet/>
      <dgm:spPr/>
      <dgm:t>
        <a:bodyPr/>
        <a:lstStyle/>
        <a:p>
          <a:endParaRPr lang="ru-RU"/>
        </a:p>
      </dgm:t>
    </dgm:pt>
    <dgm:pt modelId="{414660A8-6304-4783-B658-F83EA3B6279C}" type="sibTrans" cxnId="{6F824AC3-D6D4-47D9-B25F-E671013413F3}">
      <dgm:prSet/>
      <dgm:spPr/>
      <dgm:t>
        <a:bodyPr/>
        <a:lstStyle/>
        <a:p>
          <a:endParaRPr lang="ru-RU"/>
        </a:p>
      </dgm:t>
    </dgm:pt>
    <dgm:pt modelId="{F14D4812-43C9-4190-A470-D646ADD57AE2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эффективное управление и распоряжение муниципальной собственностью</a:t>
          </a:r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95CD8C57-AC50-459C-9515-19CAD99B9FFF}" type="parTrans" cxnId="{78F22491-BCAF-48D8-9E6E-6AC8E3720BEA}">
      <dgm:prSet/>
      <dgm:spPr/>
      <dgm:t>
        <a:bodyPr/>
        <a:lstStyle/>
        <a:p>
          <a:endParaRPr lang="ru-RU"/>
        </a:p>
      </dgm:t>
    </dgm:pt>
    <dgm:pt modelId="{3F5A155B-4AC2-4E2F-ACD9-D135D3F9B769}" type="sibTrans" cxnId="{78F22491-BCAF-48D8-9E6E-6AC8E3720BEA}">
      <dgm:prSet/>
      <dgm:spPr/>
      <dgm:t>
        <a:bodyPr/>
        <a:lstStyle/>
        <a:p>
          <a:endParaRPr lang="ru-RU"/>
        </a:p>
      </dgm:t>
    </dgm:pt>
    <dgm:pt modelId="{5EC022ED-DED7-46EC-9B9E-70E255F85E4F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прозрачности и открытости бюджетного процесса</a:t>
          </a:r>
          <a:r>
            <a:rPr lang="ru-RU" sz="1200" b="1" i="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/>
          </a:r>
          <a:br>
            <a:rPr lang="ru-RU" sz="1200" b="1" i="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</a:br>
          <a:endParaRPr lang="ru-RU" sz="1200" b="1" i="1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16C5CAB7-2BE6-49E2-A615-6AB3DE7DAE42}" type="parTrans" cxnId="{351523A2-D9A7-4D3E-8770-2A86B4B837A6}">
      <dgm:prSet/>
      <dgm:spPr/>
      <dgm:t>
        <a:bodyPr/>
        <a:lstStyle/>
        <a:p>
          <a:endParaRPr lang="ru-RU"/>
        </a:p>
      </dgm:t>
    </dgm:pt>
    <dgm:pt modelId="{2E9B381F-7F92-4C81-AFA5-FE9B40E02218}" type="sibTrans" cxnId="{351523A2-D9A7-4D3E-8770-2A86B4B837A6}">
      <dgm:prSet/>
      <dgm:spPr/>
      <dgm:t>
        <a:bodyPr/>
        <a:lstStyle/>
        <a:p>
          <a:endParaRPr lang="ru-RU"/>
        </a:p>
      </dgm:t>
    </dgm:pt>
    <dgm:pt modelId="{8D00A020-D5D2-4728-91D3-A03F0A57751D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3DB568C0-059A-49C5-9236-5285460D9334}" type="parTrans" cxnId="{E7295BF7-2F01-488C-976A-76A4BF937C0E}">
      <dgm:prSet/>
      <dgm:spPr/>
      <dgm:t>
        <a:bodyPr/>
        <a:lstStyle/>
        <a:p>
          <a:endParaRPr lang="ru-RU"/>
        </a:p>
      </dgm:t>
    </dgm:pt>
    <dgm:pt modelId="{1E7B4009-D6B2-4CFB-9352-ED7FB925C954}" type="sibTrans" cxnId="{E7295BF7-2F01-488C-976A-76A4BF937C0E}">
      <dgm:prSet/>
      <dgm:spPr/>
      <dgm:t>
        <a:bodyPr/>
        <a:lstStyle/>
        <a:p>
          <a:endParaRPr lang="ru-RU"/>
        </a:p>
      </dgm:t>
    </dgm:pt>
    <dgm:pt modelId="{B2800724-02AD-40D6-B85F-2628CEC28853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endParaRPr lang="ru-RU" sz="16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7FD1D063-101B-4558-B9B7-311C5DEF4527}" type="parTrans" cxnId="{4CAF409D-E947-4E00-8027-C33CB950BF1D}">
      <dgm:prSet/>
      <dgm:spPr/>
      <dgm:t>
        <a:bodyPr/>
        <a:lstStyle/>
        <a:p>
          <a:endParaRPr lang="ru-RU"/>
        </a:p>
      </dgm:t>
    </dgm:pt>
    <dgm:pt modelId="{0326848C-C174-4F5E-ACA9-7EFA13729450}" type="sibTrans" cxnId="{4CAF409D-E947-4E00-8027-C33CB950BF1D}">
      <dgm:prSet/>
      <dgm:spPr/>
      <dgm:t>
        <a:bodyPr/>
        <a:lstStyle/>
        <a:p>
          <a:endParaRPr lang="ru-RU"/>
        </a:p>
      </dgm:t>
    </dgm:pt>
    <dgm:pt modelId="{E69E730E-4E1D-4E2D-96DB-24AA07AD7486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BC942FC6-80F4-4B28-B488-E72E419E3847}" type="parTrans" cxnId="{330096B2-7271-4D16-AFA3-1746481309E3}">
      <dgm:prSet/>
      <dgm:spPr/>
      <dgm:t>
        <a:bodyPr/>
        <a:lstStyle/>
        <a:p>
          <a:endParaRPr lang="ru-RU"/>
        </a:p>
      </dgm:t>
    </dgm:pt>
    <dgm:pt modelId="{4CBD1B74-7978-4B78-A195-110AA6160582}" type="sibTrans" cxnId="{330096B2-7271-4D16-AFA3-1746481309E3}">
      <dgm:prSet/>
      <dgm:spPr/>
      <dgm:t>
        <a:bodyPr/>
        <a:lstStyle/>
        <a:p>
          <a:endParaRPr lang="ru-RU"/>
        </a:p>
      </dgm:t>
    </dgm:pt>
    <dgm:pt modelId="{C6D03FB3-6ECB-4998-BE70-618948E4C868}" type="pres">
      <dgm:prSet presAssocID="{FE8360F0-13B0-4562-9170-9E3E499123E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1F7DEE-4B30-4AF7-A5FF-6C227A36208F}" type="pres">
      <dgm:prSet presAssocID="{258ED272-3CD2-4C12-87DA-E07FEB250EB1}" presName="composite" presStyleCnt="0"/>
      <dgm:spPr/>
      <dgm:t>
        <a:bodyPr/>
        <a:lstStyle/>
        <a:p>
          <a:endParaRPr lang="ru-RU"/>
        </a:p>
      </dgm:t>
    </dgm:pt>
    <dgm:pt modelId="{F255659B-E806-4253-B160-07D619FA4071}" type="pres">
      <dgm:prSet presAssocID="{258ED272-3CD2-4C12-87DA-E07FEB250EB1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8C53B-CEFB-4748-BA93-0B5E5AC21383}" type="pres">
      <dgm:prSet presAssocID="{258ED272-3CD2-4C12-87DA-E07FEB250EB1}" presName="descendantText" presStyleLbl="alignAcc1" presStyleIdx="0" presStyleCnt="1" custScaleY="203038" custLinFactNeighborX="6765" custLinFactNeighborY="1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157305-73A7-4EFE-9B99-1956A6D88952}" type="presOf" srcId="{258ED272-3CD2-4C12-87DA-E07FEB250EB1}" destId="{F255659B-E806-4253-B160-07D619FA4071}" srcOrd="0" destOrd="0" presId="urn:microsoft.com/office/officeart/2005/8/layout/chevron2"/>
    <dgm:cxn modelId="{78F22491-BCAF-48D8-9E6E-6AC8E3720BEA}" srcId="{258ED272-3CD2-4C12-87DA-E07FEB250EB1}" destId="{F14D4812-43C9-4190-A470-D646ADD57AE2}" srcOrd="4" destOrd="0" parTransId="{95CD8C57-AC50-459C-9515-19CAD99B9FFF}" sibTransId="{3F5A155B-4AC2-4E2F-ACD9-D135D3F9B769}"/>
    <dgm:cxn modelId="{351523A2-D9A7-4D3E-8770-2A86B4B837A6}" srcId="{258ED272-3CD2-4C12-87DA-E07FEB250EB1}" destId="{5EC022ED-DED7-46EC-9B9E-70E255F85E4F}" srcOrd="6" destOrd="0" parTransId="{16C5CAB7-2BE6-49E2-A615-6AB3DE7DAE42}" sibTransId="{2E9B381F-7F92-4C81-AFA5-FE9B40E02218}"/>
    <dgm:cxn modelId="{BCC88781-3860-4324-A31F-A9E8917A9C56}" type="presOf" srcId="{8D00A020-D5D2-4728-91D3-A03F0A57751D}" destId="{D278C53B-CEFB-4748-BA93-0B5E5AC21383}" srcOrd="0" destOrd="1" presId="urn:microsoft.com/office/officeart/2005/8/layout/chevron2"/>
    <dgm:cxn modelId="{B7AAC202-9703-45AF-8704-6E9DB544182E}" srcId="{258ED272-3CD2-4C12-87DA-E07FEB250EB1}" destId="{C1D03200-F847-4C85-BDE1-75313FF1AC7C}" srcOrd="0" destOrd="0" parTransId="{AA9921B5-EE27-4001-BEF2-C9E3ED987961}" sibTransId="{616F80F5-76C2-4BCE-A332-268420D294BD}"/>
    <dgm:cxn modelId="{2975CB99-46F0-4FC8-986B-785E1A62DFCA}" srcId="{FE8360F0-13B0-4562-9170-9E3E499123EA}" destId="{258ED272-3CD2-4C12-87DA-E07FEB250EB1}" srcOrd="0" destOrd="0" parTransId="{C8F70628-794D-472D-A2AE-74BD3496291B}" sibTransId="{E3984BE5-749D-4CC0-990C-9F74C0DF07D4}"/>
    <dgm:cxn modelId="{330096B2-7271-4D16-AFA3-1746481309E3}" srcId="{258ED272-3CD2-4C12-87DA-E07FEB250EB1}" destId="{E69E730E-4E1D-4E2D-96DB-24AA07AD7486}" srcOrd="5" destOrd="0" parTransId="{BC942FC6-80F4-4B28-B488-E72E419E3847}" sibTransId="{4CBD1B74-7978-4B78-A195-110AA6160582}"/>
    <dgm:cxn modelId="{E7295BF7-2F01-488C-976A-76A4BF937C0E}" srcId="{258ED272-3CD2-4C12-87DA-E07FEB250EB1}" destId="{8D00A020-D5D2-4728-91D3-A03F0A57751D}" srcOrd="1" destOrd="0" parTransId="{3DB568C0-059A-49C5-9236-5285460D9334}" sibTransId="{1E7B4009-D6B2-4CFB-9352-ED7FB925C954}"/>
    <dgm:cxn modelId="{13AAB19B-6777-4390-A653-2775962A5B3B}" type="presOf" srcId="{FE8360F0-13B0-4562-9170-9E3E499123EA}" destId="{C6D03FB3-6ECB-4998-BE70-618948E4C868}" srcOrd="0" destOrd="0" presId="urn:microsoft.com/office/officeart/2005/8/layout/chevron2"/>
    <dgm:cxn modelId="{516E3621-77B2-4492-941E-2E337DFAA148}" type="presOf" srcId="{E69E730E-4E1D-4E2D-96DB-24AA07AD7486}" destId="{D278C53B-CEFB-4748-BA93-0B5E5AC21383}" srcOrd="0" destOrd="5" presId="urn:microsoft.com/office/officeart/2005/8/layout/chevron2"/>
    <dgm:cxn modelId="{88BB07A7-3F34-47DE-9AF5-FD8EE67E90BA}" type="presOf" srcId="{433AB18F-C2AD-428A-AAAD-8C84C0C60C52}" destId="{D278C53B-CEFB-4748-BA93-0B5E5AC21383}" srcOrd="0" destOrd="2" presId="urn:microsoft.com/office/officeart/2005/8/layout/chevron2"/>
    <dgm:cxn modelId="{6F824AC3-D6D4-47D9-B25F-E671013413F3}" srcId="{258ED272-3CD2-4C12-87DA-E07FEB250EB1}" destId="{433AB18F-C2AD-428A-AAAD-8C84C0C60C52}" srcOrd="2" destOrd="0" parTransId="{0ACD8D89-3CAE-4EC8-A600-804559065776}" sibTransId="{414660A8-6304-4783-B658-F83EA3B6279C}"/>
    <dgm:cxn modelId="{4CAF409D-E947-4E00-8027-C33CB950BF1D}" srcId="{258ED272-3CD2-4C12-87DA-E07FEB250EB1}" destId="{B2800724-02AD-40D6-B85F-2628CEC28853}" srcOrd="3" destOrd="0" parTransId="{7FD1D063-101B-4558-B9B7-311C5DEF4527}" sibTransId="{0326848C-C174-4F5E-ACA9-7EFA13729450}"/>
    <dgm:cxn modelId="{F4F3E116-6293-4F5E-AB42-CEBCFFD1E64E}" type="presOf" srcId="{C1D03200-F847-4C85-BDE1-75313FF1AC7C}" destId="{D278C53B-CEFB-4748-BA93-0B5E5AC21383}" srcOrd="0" destOrd="0" presId="urn:microsoft.com/office/officeart/2005/8/layout/chevron2"/>
    <dgm:cxn modelId="{2DE6A863-FBE8-4447-9F3F-0D4D4CA57229}" type="presOf" srcId="{B2800724-02AD-40D6-B85F-2628CEC28853}" destId="{D278C53B-CEFB-4748-BA93-0B5E5AC21383}" srcOrd="0" destOrd="3" presId="urn:microsoft.com/office/officeart/2005/8/layout/chevron2"/>
    <dgm:cxn modelId="{1540359A-C087-451D-8FB0-483200209C1B}" type="presOf" srcId="{F14D4812-43C9-4190-A470-D646ADD57AE2}" destId="{D278C53B-CEFB-4748-BA93-0B5E5AC21383}" srcOrd="0" destOrd="4" presId="urn:microsoft.com/office/officeart/2005/8/layout/chevron2"/>
    <dgm:cxn modelId="{E33B8C88-B209-46BD-AD3C-B5BA46A274B4}" type="presOf" srcId="{5EC022ED-DED7-46EC-9B9E-70E255F85E4F}" destId="{D278C53B-CEFB-4748-BA93-0B5E5AC21383}" srcOrd="0" destOrd="6" presId="urn:microsoft.com/office/officeart/2005/8/layout/chevron2"/>
    <dgm:cxn modelId="{A93D6CDB-65C2-48DB-AEEB-30A040BAF7B4}" type="presParOf" srcId="{C6D03FB3-6ECB-4998-BE70-618948E4C868}" destId="{391F7DEE-4B30-4AF7-A5FF-6C227A36208F}" srcOrd="0" destOrd="0" presId="urn:microsoft.com/office/officeart/2005/8/layout/chevron2"/>
    <dgm:cxn modelId="{1474A0AD-777A-465B-B7DB-E65B8F1230C3}" type="presParOf" srcId="{391F7DEE-4B30-4AF7-A5FF-6C227A36208F}" destId="{F255659B-E806-4253-B160-07D619FA4071}" srcOrd="0" destOrd="0" presId="urn:microsoft.com/office/officeart/2005/8/layout/chevron2"/>
    <dgm:cxn modelId="{FA68A603-4966-45E1-8F47-CB9EC64A9C52}" type="presParOf" srcId="{391F7DEE-4B30-4AF7-A5FF-6C227A36208F}" destId="{D278C53B-CEFB-4748-BA93-0B5E5AC2138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5659B-E806-4253-B160-07D619FA4071}">
      <dsp:nvSpPr>
        <dsp:cNvPr id="0" name=""/>
        <dsp:cNvSpPr/>
      </dsp:nvSpPr>
      <dsp:spPr>
        <a:xfrm rot="5400000">
          <a:off x="-549690" y="1815576"/>
          <a:ext cx="3664606" cy="256522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latin typeface="Times New Roman" pitchFamily="18" charset="0"/>
              <a:cs typeface="Times New Roman" pitchFamily="18" charset="0"/>
            </a:rPr>
            <a:t>Основные направления бюджетной политики</a:t>
          </a:r>
          <a:endParaRPr lang="ru-RU" sz="28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2548497"/>
        <a:ext cx="2565224" cy="1099382"/>
      </dsp:txXfrm>
    </dsp:sp>
    <dsp:sp modelId="{D278C53B-CEFB-4748-BA93-0B5E5AC21383}">
      <dsp:nvSpPr>
        <dsp:cNvPr id="0" name=""/>
        <dsp:cNvSpPr/>
      </dsp:nvSpPr>
      <dsp:spPr>
        <a:xfrm rot="5400000">
          <a:off x="3003623" y="-366401"/>
          <a:ext cx="4838896" cy="5715695"/>
        </a:xfrm>
        <a:prstGeom prst="round2SameRect">
          <a:avLst/>
        </a:prstGeom>
        <a:solidFill>
          <a:schemeClr val="accent5">
            <a:lumMod val="60000"/>
            <a:lumOff val="40000"/>
            <a:alpha val="90000"/>
          </a:schemeClr>
        </a:solidFill>
        <a:ln w="15875" cap="flat" cmpd="sng" algn="ctr">
          <a:solidFill>
            <a:schemeClr val="accent3"/>
          </a:solidFill>
          <a:prstDash val="solid"/>
        </a:ln>
        <a:effectLst/>
        <a:scene3d>
          <a:camera prst="isometricOffAxis1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обеспечение долгосрочной сбалансированности и финансовой устойчивости бюджетной системы муниципального образования при безусловном исполнении всех принятых на себя обязательств</a:t>
          </a: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эффективности бюджетных расходов, внедрение методов бюджетирования, ориентированного на результат во всех бюджетных учреждениях, эффективное расходование бюджетных средств, направленное на оптимальное достижение конечного результата </a:t>
          </a: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эффективное управление и распоряжение муниципальной собственностью</a:t>
          </a: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прозрачности и открытости бюджетного процесса</a:t>
          </a:r>
          <a:r>
            <a:rPr lang="ru-RU" sz="1200" b="1" i="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/>
          </a:r>
          <a:br>
            <a:rPr lang="ru-RU" sz="1200" b="1" i="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</a:br>
          <a:endParaRPr lang="ru-RU" sz="1200" b="1" i="1" kern="12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sp:txBody>
      <dsp:txXfrm rot="-5400000">
        <a:off x="2565224" y="308213"/>
        <a:ext cx="5479480" cy="4366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6" name="Прямая соединительная линия 15"/>
        <cdr:cNvSpPr/>
      </cdr:nvSpPr>
      <cdr:spPr>
        <a:xfrm xmlns:a="http://schemas.openxmlformats.org/drawingml/2006/main" flipV="1">
          <a:off x="-500034" y="-1928802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0.84975</cdr:x>
      <cdr:y>0.26984</cdr:y>
    </cdr:from>
    <cdr:to>
      <cdr:x>0.96086</cdr:x>
      <cdr:y>0.34796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7466646" y="1214446"/>
          <a:ext cx="976309" cy="3515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4" name="Прямая соединительная линия 23"/>
        <cdr:cNvSpPr/>
      </cdr:nvSpPr>
      <cdr:spPr>
        <a:xfrm xmlns:a="http://schemas.openxmlformats.org/drawingml/2006/main">
          <a:off x="-500034" y="-1928802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0.82466</cdr:x>
      <cdr:y>0.39063</cdr:y>
    </cdr:from>
    <cdr:to>
      <cdr:x>1</cdr:x>
      <cdr:y>0.51563</cdr:y>
    </cdr:to>
    <cdr:sp macro="" textlink="">
      <cdr:nvSpPr>
        <cdr:cNvPr id="27" name="TextBox 26"/>
        <cdr:cNvSpPr txBox="1"/>
      </cdr:nvSpPr>
      <cdr:spPr>
        <a:xfrm xmlns:a="http://schemas.openxmlformats.org/drawingml/2006/main">
          <a:off x="6786610" y="1785950"/>
          <a:ext cx="1442978" cy="571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0.87674</cdr:x>
      <cdr:y>0.45313</cdr:y>
    </cdr:from>
    <cdr:to>
      <cdr:x>0.98785</cdr:x>
      <cdr:y>0.5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7215238" y="2071702"/>
          <a:ext cx="914400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0.82185</cdr:x>
      <cdr:y>0.7971</cdr:y>
    </cdr:from>
    <cdr:to>
      <cdr:x>0.96074</cdr:x>
      <cdr:y>0.91898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7308304" y="3960440"/>
          <a:ext cx="1235076" cy="6055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 smtClean="0">
            <a:solidFill>
              <a:schemeClr val="accent4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</cdr:x>
      <cdr:y>0.23438</cdr:y>
    </cdr:from>
    <cdr:to>
      <cdr:x>0.24306</cdr:x>
      <cdr:y>0.38751</cdr:y>
    </cdr:to>
    <cdr:sp macro="" textlink="">
      <cdr:nvSpPr>
        <cdr:cNvPr id="38" name="TextBox 37"/>
        <cdr:cNvSpPr txBox="1"/>
      </cdr:nvSpPr>
      <cdr:spPr>
        <a:xfrm xmlns:a="http://schemas.openxmlformats.org/drawingml/2006/main">
          <a:off x="0" y="1071570"/>
          <a:ext cx="2000286" cy="700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 smtClean="0">
            <a:solidFill>
              <a:schemeClr val="accent3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0.10417</cdr:x>
      <cdr:y>0.14063</cdr:y>
    </cdr:from>
    <cdr:to>
      <cdr:x>0.34722</cdr:x>
      <cdr:y>0.21875</cdr:y>
    </cdr:to>
    <cdr:sp macro="" textlink="">
      <cdr:nvSpPr>
        <cdr:cNvPr id="43" name="TextBox 42"/>
        <cdr:cNvSpPr txBox="1"/>
      </cdr:nvSpPr>
      <cdr:spPr>
        <a:xfrm xmlns:a="http://schemas.openxmlformats.org/drawingml/2006/main">
          <a:off x="857256" y="642942"/>
          <a:ext cx="200026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0.47743</cdr:x>
      <cdr:y>0.10938</cdr:y>
    </cdr:from>
    <cdr:to>
      <cdr:x>0.74653</cdr:x>
      <cdr:y>0.20313</cdr:y>
    </cdr:to>
    <cdr:sp macro="" textlink="">
      <cdr:nvSpPr>
        <cdr:cNvPr id="51" name="TextBox 50"/>
        <cdr:cNvSpPr txBox="1"/>
      </cdr:nvSpPr>
      <cdr:spPr>
        <a:xfrm xmlns:a="http://schemas.openxmlformats.org/drawingml/2006/main">
          <a:off x="3929090" y="500066"/>
          <a:ext cx="2214585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chemeClr val="accent2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0.61131</cdr:x>
      <cdr:y>0.89189</cdr:y>
    </cdr:from>
    <cdr:to>
      <cdr:x>0.61131</cdr:x>
      <cdr:y>0.89189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>
          <a:off x="5436096" y="4752528"/>
          <a:ext cx="0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0.82995</cdr:x>
      <cdr:y>0.89189</cdr:y>
    </cdr:from>
    <cdr:to>
      <cdr:x>0.83805</cdr:x>
      <cdr:y>0.90541</cdr:y>
    </cdr:to>
    <cdr:cxnSp macro="">
      <cdr:nvCxnSpPr>
        <cdr:cNvPr id="13" name="Прямая соединительная линия 12"/>
        <cdr:cNvCxnSpPr/>
      </cdr:nvCxnSpPr>
      <cdr:spPr>
        <a:xfrm xmlns:a="http://schemas.openxmlformats.org/drawingml/2006/main" flipV="1">
          <a:off x="7380312" y="4752528"/>
          <a:ext cx="72008" cy="7200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0.6599</cdr:x>
      <cdr:y>0.67568</cdr:y>
    </cdr:from>
    <cdr:to>
      <cdr:x>0.72468</cdr:x>
      <cdr:y>0.72973</cdr:y>
    </cdr:to>
    <cdr:sp macro="" textlink="">
      <cdr:nvSpPr>
        <cdr:cNvPr id="40" name="Прямоугольник 39"/>
        <cdr:cNvSpPr/>
      </cdr:nvSpPr>
      <cdr:spPr>
        <a:xfrm xmlns:a="http://schemas.openxmlformats.org/drawingml/2006/main">
          <a:off x="5868148" y="3600423"/>
          <a:ext cx="576060" cy="28801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dirty="0" smtClean="0"/>
            <a:t>1,7%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0.6518</cdr:x>
      <cdr:y>0.89189</cdr:y>
    </cdr:from>
    <cdr:to>
      <cdr:x>0.72468</cdr:x>
      <cdr:y>0.94595</cdr:y>
    </cdr:to>
    <cdr:sp macro="" textlink="">
      <cdr:nvSpPr>
        <cdr:cNvPr id="4" name="Прямоугольник 3"/>
        <cdr:cNvSpPr/>
      </cdr:nvSpPr>
      <cdr:spPr>
        <a:xfrm xmlns:a="http://schemas.openxmlformats.org/drawingml/2006/main" flipH="1">
          <a:off x="5796118" y="4752519"/>
          <a:ext cx="648090" cy="28804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dirty="0" smtClean="0"/>
            <a:t>31,8</a:t>
          </a:r>
          <a:r>
            <a:rPr lang="ru-RU" sz="1600" dirty="0" smtClean="0"/>
            <a:t>%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0.61131</cdr:x>
      <cdr:y>0.87838</cdr:y>
    </cdr:from>
    <cdr:to>
      <cdr:x>0.6518</cdr:x>
      <cdr:y>0.91893</cdr:y>
    </cdr:to>
    <cdr:cxnSp macro="">
      <cdr:nvCxnSpPr>
        <cdr:cNvPr id="19" name="Прямая соединительная линия 18"/>
        <cdr:cNvCxnSpPr/>
      </cdr:nvCxnSpPr>
      <cdr:spPr>
        <a:xfrm xmlns:a="http://schemas.openxmlformats.org/drawingml/2006/main">
          <a:off x="5436096" y="4680520"/>
          <a:ext cx="360057" cy="21607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0.45746</cdr:x>
      <cdr:y>0.7973</cdr:y>
    </cdr:from>
    <cdr:to>
      <cdr:x>0.52224</cdr:x>
      <cdr:y>0.86486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067944" y="4248472"/>
          <a:ext cx="576055" cy="36004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dirty="0" smtClean="0"/>
            <a:t>0,3</a:t>
          </a:r>
          <a:r>
            <a:rPr lang="ru-RU" sz="1800" dirty="0" smtClean="0">
              <a:latin typeface="+mn-lt"/>
            </a:rPr>
            <a:t>%</a:t>
          </a:r>
          <a:endParaRPr lang="ru-RU" sz="1800" dirty="0">
            <a:latin typeface="+mn-lt"/>
          </a:endParaRPr>
        </a:p>
      </cdr:txBody>
    </cdr:sp>
  </cdr:relSizeAnchor>
  <cdr:relSizeAnchor xmlns:cdr="http://schemas.openxmlformats.org/drawingml/2006/chartDrawing">
    <cdr:from>
      <cdr:x>0.36029</cdr:x>
      <cdr:y>0.52703</cdr:y>
    </cdr:from>
    <cdr:to>
      <cdr:x>0.46312</cdr:x>
      <cdr:y>0.69863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203848" y="28083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0.34409</cdr:x>
      <cdr:y>0.5</cdr:y>
    </cdr:from>
    <cdr:to>
      <cdr:x>0.668</cdr:x>
      <cdr:y>0.55405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059832" y="2664296"/>
          <a:ext cx="288032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Штрафы, санкции, возмещение ущерба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0.35219</cdr:x>
      <cdr:y>0.55405</cdr:y>
    </cdr:from>
    <cdr:to>
      <cdr:x>0.80566</cdr:x>
      <cdr:y>0.62162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131840" y="2952328"/>
          <a:ext cx="403244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Прочие неналоговые доходы</a:t>
          </a:r>
          <a:endParaRPr lang="ru-RU" sz="1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0.76238</cdr:x>
      <cdr:y>0.75448</cdr:y>
    </cdr:from>
    <cdr:to>
      <cdr:x>1</cdr:x>
      <cdr:y>0.88023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44617" y="3456384"/>
          <a:ext cx="1728191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ИМБТ                                                                                      межбюджетные трансферты</a:t>
          </a:r>
          <a:endParaRPr lang="ru-RU" sz="16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C6F6F-3742-4913-8843-F8103E20857B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C6D2B-43D1-4F6F-8C56-22ACFBBB4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389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408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923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1F58005-3AE5-44B3-8CAD-B47640C5BD9D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260649"/>
            <a:ext cx="8062912" cy="64807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/>
              <a:t>Администрация </a:t>
            </a:r>
            <a:r>
              <a:rPr lang="ru-RU" sz="2400" b="1" i="1" dirty="0" err="1" smtClean="0"/>
              <a:t>Атамановского</a:t>
            </a:r>
            <a:r>
              <a:rPr lang="ru-RU" sz="2400" b="1" i="1" dirty="0" smtClean="0"/>
              <a:t> сельского поселения</a:t>
            </a:r>
            <a:endParaRPr lang="ru-RU" sz="2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908720"/>
            <a:ext cx="8062912" cy="1872208"/>
          </a:xfrm>
        </p:spPr>
        <p:txBody>
          <a:bodyPr>
            <a:normAutofit lnSpcReduction="10000"/>
          </a:bodyPr>
          <a:lstStyle/>
          <a:p>
            <a:pPr algn="ctr"/>
            <a:endParaRPr lang="ru-RU" sz="2800" b="1" i="1" dirty="0" smtClean="0">
              <a:solidFill>
                <a:schemeClr val="accent6">
                  <a:lumMod val="50000"/>
                </a:schemeClr>
              </a:solidFill>
              <a:latin typeface="Georgia" panose="02040502050405090303" pitchFamily="18" charset="0"/>
            </a:endParaRPr>
          </a:p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90303" pitchFamily="18" charset="0"/>
              </a:rPr>
              <a:t> Исполнение бюджета </a:t>
            </a:r>
            <a:r>
              <a:rPr lang="ru-RU" sz="2800" b="1" i="1" dirty="0" err="1" smtClean="0">
                <a:solidFill>
                  <a:schemeClr val="accent6">
                    <a:lumMod val="50000"/>
                  </a:schemeClr>
                </a:solidFill>
                <a:latin typeface="Georgia" panose="02040502050405090303" pitchFamily="18" charset="0"/>
              </a:rPr>
              <a:t>Атамановского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90303" pitchFamily="18" charset="0"/>
              </a:rPr>
              <a:t> сельского поселения  Даниловского муниципального района за 2022 год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416456" y="2205773"/>
            <a:ext cx="6264696" cy="4149079"/>
            <a:chOff x="1506900" y="3648606"/>
            <a:chExt cx="5644580" cy="2974138"/>
          </a:xfrm>
        </p:grpSpPr>
        <p:pic>
          <p:nvPicPr>
            <p:cNvPr id="5" name="Picture 4" descr="http://www.oclegaldefense.com/wp-content/uploads/2014/10/474209955-1024x91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9045" y="3648606"/>
              <a:ext cx="3726381" cy="2974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Стрелка вправо 5"/>
            <p:cNvSpPr/>
            <p:nvPr/>
          </p:nvSpPr>
          <p:spPr>
            <a:xfrm rot="2406975">
              <a:off x="1506900" y="4815516"/>
              <a:ext cx="1402443" cy="640320"/>
            </a:xfrm>
            <a:prstGeom prst="rightArrow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Доходы</a:t>
              </a:r>
            </a:p>
          </p:txBody>
        </p:sp>
        <p:sp>
          <p:nvSpPr>
            <p:cNvPr id="7" name="Стрелка вправо 6"/>
            <p:cNvSpPr/>
            <p:nvPr/>
          </p:nvSpPr>
          <p:spPr>
            <a:xfrm rot="19194371">
              <a:off x="5760627" y="4870201"/>
              <a:ext cx="1390853" cy="589559"/>
            </a:xfrm>
            <a:prstGeom prst="rightArrow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Расходы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3851920" y="6237312"/>
              <a:ext cx="1140118" cy="285258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Бюджет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3672915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396744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Динамика расходов бюджета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Атамановского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на реализацию муниципальных целевых программ за  2022 год  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(тыс. руб.)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3021254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Мониторинг расходов на содержание органов местного самоуправления за 2022 </a:t>
            </a:r>
            <a:r>
              <a:rPr lang="ru-RU" sz="2400" smtClean="0"/>
              <a:t>год            </a:t>
            </a:r>
            <a:r>
              <a:rPr lang="ru-RU" sz="2400" smtClean="0"/>
              <a:t>     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9551844"/>
              </p:ext>
            </p:extLst>
          </p:nvPr>
        </p:nvGraphicFramePr>
        <p:xfrm>
          <a:off x="467544" y="1556792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утвержденных Главой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Атамановского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основных направлений бюджетной и налоговой политики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464496"/>
          </a:xfrm>
          <a:scene3d>
            <a:camera prst="perspectiveRelaxedModerately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Налог на доходы физических лиц – 10%                   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Единый сельскохозяйственный налог – 50%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Налог на имущество физических лиц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Земельный налог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Доходы от сдачи в аренду имущества, находящегося в оперативном управлении поселений – </a:t>
            </a:r>
            <a:r>
              <a:rPr lang="ru-RU" sz="1600" dirty="0">
                <a:latin typeface="Arial Black" panose="020B0A04020102020204" pitchFamily="34" charset="0"/>
              </a:rPr>
              <a:t>5</a:t>
            </a:r>
            <a:r>
              <a:rPr lang="ru-RU" sz="1600" dirty="0" smtClean="0">
                <a:latin typeface="Arial Black" panose="020B0A04020102020204" pitchFamily="34" charset="0"/>
              </a:rPr>
              <a:t>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Доход от реализации имущества, находящегося в собственности поселений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Денежные взыскания (штрафы), установленные законами субъектов РФ за несоблюдение муниципальных правовых актов, зачисляемые в бюджеты поселений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Государственная пошлина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Прочие неналоговые доходы – 100%</a:t>
            </a:r>
          </a:p>
          <a:p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Наполняемость местного бюджета от установленных нормативов отчислений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857910"/>
            <a:ext cx="3312368" cy="5629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76672"/>
            <a:ext cx="3528392" cy="10081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032296" y="288124"/>
            <a:ext cx="4752528" cy="14184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ДОХОДЫ БЮДЖЕТА</a:t>
            </a:r>
            <a:endParaRPr lang="ru-RU" sz="4000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331640" y="1857910"/>
            <a:ext cx="6552728" cy="792088"/>
          </a:xfrm>
          <a:prstGeom prst="downArrow">
            <a:avLst>
              <a:gd name="adj1" fmla="val 50000"/>
              <a:gd name="adj2" fmla="val 5342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1547664" y="2564904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327137" y="3054108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254462" y="2598854"/>
            <a:ext cx="432048" cy="106703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92136" y="4219086"/>
            <a:ext cx="2971752" cy="1226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Налоговые доходы</a:t>
            </a:r>
            <a:endParaRPr lang="ru-RU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203848" y="4893757"/>
            <a:ext cx="2736304" cy="14875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Неналоговые доходы</a:t>
            </a:r>
            <a:endParaRPr lang="ru-RU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724128" y="4219086"/>
            <a:ext cx="3024336" cy="1226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Безвозмездные поступления</a:t>
            </a:r>
            <a:endParaRPr lang="ru-RU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64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404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475656" y="362141"/>
            <a:ext cx="6393908" cy="2154227"/>
            <a:chOff x="1513318" y="1124744"/>
            <a:chExt cx="6659082" cy="2852936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513318" y="1124744"/>
              <a:ext cx="6659082" cy="2852936"/>
              <a:chOff x="1513318" y="1124744"/>
              <a:chExt cx="6659082" cy="2852936"/>
            </a:xfrm>
          </p:grpSpPr>
          <p:pic>
            <p:nvPicPr>
              <p:cNvPr id="9" name="Picture 2" descr="http://clipart-library.com/img/527316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3318" y="1268760"/>
                <a:ext cx="6659082" cy="27089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3275856" y="1660738"/>
                <a:ext cx="1122460" cy="4001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>
                  <a:defRPr sz="2000" b="1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ru-RU" dirty="0"/>
                  <a:t>Доходы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220072" y="1660738"/>
                <a:ext cx="1296144" cy="4001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>
                  <a:defRPr sz="2000" b="1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ru-RU" dirty="0"/>
                  <a:t>Расходы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355976" y="1124744"/>
                <a:ext cx="93610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88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1879066" y="2492897"/>
              <a:ext cx="1217388" cy="774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/>
                <a:t>7211,9</a:t>
              </a:r>
              <a:endParaRPr lang="ru-RU" sz="32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300192" y="2492895"/>
              <a:ext cx="1434421" cy="1426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/>
                <a:t>6646,8</a:t>
              </a:r>
            </a:p>
            <a:p>
              <a:endParaRPr lang="ru-RU" sz="3200" dirty="0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187624" y="764704"/>
            <a:ext cx="4571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95536" y="0"/>
            <a:ext cx="8748464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Book Antiqua" panose="02040602050305030304" pitchFamily="18" charset="0"/>
              </a:rPr>
              <a:t>   </a:t>
            </a:r>
            <a:r>
              <a:rPr lang="ru-RU" sz="2400" b="1" i="1" dirty="0" smtClean="0">
                <a:latin typeface="Book Antiqua" panose="02040602050305030304" pitchFamily="18" charset="0"/>
              </a:rPr>
              <a:t>Основные параметры исполнения бюджета </a:t>
            </a:r>
            <a:r>
              <a:rPr lang="ru-RU" sz="2400" b="1" i="1" dirty="0" err="1" smtClean="0">
                <a:latin typeface="Book Antiqua" panose="02040602050305030304" pitchFamily="18" charset="0"/>
              </a:rPr>
              <a:t>Атамановского</a:t>
            </a:r>
            <a:r>
              <a:rPr lang="ru-RU" sz="2400" b="1" i="1" dirty="0" smtClean="0">
                <a:latin typeface="Book Antiqua" panose="02040602050305030304" pitchFamily="18" charset="0"/>
              </a:rPr>
              <a:t> сельского поселения за 2022 год  </a:t>
            </a:r>
            <a:endParaRPr lang="ru-RU" sz="2400" b="1" i="1" dirty="0">
              <a:latin typeface="Book Antiqua" panose="02040602050305030304" pitchFamily="18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132822" y="3354738"/>
            <a:ext cx="3490797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Налоги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имущество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136914" y="2192988"/>
            <a:ext cx="3482614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Налоги на прибыль, доходы</a:t>
            </a:r>
          </a:p>
        </p:txBody>
      </p:sp>
      <p:sp>
        <p:nvSpPr>
          <p:cNvPr id="124" name="Прямоугольник 123"/>
          <p:cNvSpPr/>
          <p:nvPr/>
        </p:nvSpPr>
        <p:spPr>
          <a:xfrm>
            <a:off x="139963" y="5546407"/>
            <a:ext cx="3439416" cy="646331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Доходы от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использования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имущества муниципальной и государственной собственности</a:t>
            </a:r>
          </a:p>
        </p:txBody>
      </p:sp>
      <p:sp>
        <p:nvSpPr>
          <p:cNvPr id="125" name="Прямоугольник 124"/>
          <p:cNvSpPr/>
          <p:nvPr/>
        </p:nvSpPr>
        <p:spPr>
          <a:xfrm>
            <a:off x="115314" y="4613556"/>
            <a:ext cx="3482614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Государственная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пошлина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120546" y="3768120"/>
            <a:ext cx="3498982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Штрафы, санкции, возмещение ущерба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4820585" y="2750439"/>
            <a:ext cx="3236437" cy="338554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Национальная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оборона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4780496" y="3897790"/>
            <a:ext cx="3236438" cy="307777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4826528" y="4341376"/>
            <a:ext cx="3190406" cy="307777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4820584" y="2318930"/>
            <a:ext cx="3236438" cy="338554"/>
          </a:xfrm>
          <a:prstGeom prst="rect">
            <a:avLst/>
          </a:prstGeom>
          <a:solidFill>
            <a:srgbClr val="00EE6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Общегосударственные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вопросы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4826851" y="4767444"/>
            <a:ext cx="3233816" cy="307777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 rot="10800000" flipV="1">
            <a:off x="4866420" y="5211325"/>
            <a:ext cx="3258683" cy="307777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3912410" y="2969813"/>
            <a:ext cx="6888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65,9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3924903" y="2180430"/>
            <a:ext cx="68880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662,6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3875650" y="4658254"/>
            <a:ext cx="724227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3917627" y="3768120"/>
            <a:ext cx="690419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0" name="Прямая со стрелкой 139"/>
          <p:cNvCxnSpPr>
            <a:stCxn id="268" idx="3"/>
            <a:endCxn id="280" idx="1"/>
          </p:cNvCxnSpPr>
          <p:nvPr/>
        </p:nvCxnSpPr>
        <p:spPr>
          <a:xfrm flipV="1">
            <a:off x="3576330" y="6319151"/>
            <a:ext cx="392411" cy="10914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 стрелкой 141"/>
          <p:cNvCxnSpPr>
            <a:stCxn id="123" idx="3"/>
            <a:endCxn id="136" idx="1"/>
          </p:cNvCxnSpPr>
          <p:nvPr/>
        </p:nvCxnSpPr>
        <p:spPr>
          <a:xfrm flipV="1">
            <a:off x="3619528" y="2334319"/>
            <a:ext cx="305375" cy="1255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 стрелкой 143"/>
          <p:cNvCxnSpPr/>
          <p:nvPr/>
        </p:nvCxnSpPr>
        <p:spPr>
          <a:xfrm>
            <a:off x="3611013" y="3090812"/>
            <a:ext cx="275847" cy="169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 стрелкой 144"/>
          <p:cNvCxnSpPr/>
          <p:nvPr/>
        </p:nvCxnSpPr>
        <p:spPr>
          <a:xfrm>
            <a:off x="3606113" y="4674660"/>
            <a:ext cx="288932" cy="12861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Прямоугольник 145"/>
          <p:cNvSpPr/>
          <p:nvPr/>
        </p:nvSpPr>
        <p:spPr>
          <a:xfrm>
            <a:off x="8377628" y="2747580"/>
            <a:ext cx="702873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62,0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8392539" y="3276838"/>
            <a:ext cx="703202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90,2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8368743" y="4254667"/>
            <a:ext cx="718199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929,0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8327391" y="2332168"/>
            <a:ext cx="774297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2349,4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8344328" y="4726786"/>
            <a:ext cx="718197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873,8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8361030" y="5195937"/>
            <a:ext cx="702873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2076,8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3" name="Прямая со стрелкой 152"/>
          <p:cNvCxnSpPr>
            <a:stCxn id="128" idx="3"/>
            <a:endCxn id="146" idx="1"/>
          </p:cNvCxnSpPr>
          <p:nvPr/>
        </p:nvCxnSpPr>
        <p:spPr>
          <a:xfrm flipV="1">
            <a:off x="8057022" y="2901469"/>
            <a:ext cx="320606" cy="1824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 стрелкой 154"/>
          <p:cNvCxnSpPr>
            <a:stCxn id="130" idx="3"/>
            <a:endCxn id="148" idx="1"/>
          </p:cNvCxnSpPr>
          <p:nvPr/>
        </p:nvCxnSpPr>
        <p:spPr>
          <a:xfrm flipV="1">
            <a:off x="8016934" y="4408556"/>
            <a:ext cx="351809" cy="8670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>
            <a:stCxn id="131" idx="3"/>
            <a:endCxn id="149" idx="1"/>
          </p:cNvCxnSpPr>
          <p:nvPr/>
        </p:nvCxnSpPr>
        <p:spPr>
          <a:xfrm flipV="1">
            <a:off x="8057022" y="2486057"/>
            <a:ext cx="270369" cy="21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 стрелкой 157"/>
          <p:cNvCxnSpPr>
            <a:stCxn id="133" idx="3"/>
            <a:endCxn id="151" idx="1"/>
          </p:cNvCxnSpPr>
          <p:nvPr/>
        </p:nvCxnSpPr>
        <p:spPr>
          <a:xfrm flipV="1">
            <a:off x="8060667" y="4880675"/>
            <a:ext cx="283661" cy="4065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 стрелкой 158"/>
          <p:cNvCxnSpPr>
            <a:stCxn id="134" idx="1"/>
          </p:cNvCxnSpPr>
          <p:nvPr/>
        </p:nvCxnSpPr>
        <p:spPr>
          <a:xfrm>
            <a:off x="8125103" y="5365214"/>
            <a:ext cx="312685" cy="40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Box 267"/>
          <p:cNvSpPr txBox="1"/>
          <p:nvPr/>
        </p:nvSpPr>
        <p:spPr>
          <a:xfrm>
            <a:off x="136914" y="6329065"/>
            <a:ext cx="3439416" cy="307777"/>
          </a:xfrm>
          <a:prstGeom prst="rect">
            <a:avLst/>
          </a:prstGeom>
          <a:solidFill>
            <a:srgbClr val="00DA63"/>
          </a:solidFill>
          <a:ln w="9525" cmpd="thinThick">
            <a:solidFill>
              <a:schemeClr val="accent1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lvl="0" algn="ct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sp>
        <p:nvSpPr>
          <p:cNvPr id="279" name="Прямоугольник 278"/>
          <p:cNvSpPr/>
          <p:nvPr/>
        </p:nvSpPr>
        <p:spPr>
          <a:xfrm>
            <a:off x="3882557" y="5075221"/>
            <a:ext cx="689486" cy="2940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82,5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0" name="Прямоугольник 279"/>
          <p:cNvSpPr/>
          <p:nvPr/>
        </p:nvSpPr>
        <p:spPr>
          <a:xfrm>
            <a:off x="3968741" y="6211139"/>
            <a:ext cx="609472" cy="21602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11112</a:t>
            </a:r>
            <a:endParaRPr lang="ru-RU" dirty="0"/>
          </a:p>
        </p:txBody>
      </p:sp>
      <p:sp>
        <p:nvSpPr>
          <p:cNvPr id="294" name="Прямоугольник 293"/>
          <p:cNvSpPr/>
          <p:nvPr/>
        </p:nvSpPr>
        <p:spPr>
          <a:xfrm>
            <a:off x="3938319" y="5640676"/>
            <a:ext cx="75118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1252,2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" name="Прямоугольник 295"/>
          <p:cNvSpPr/>
          <p:nvPr/>
        </p:nvSpPr>
        <p:spPr>
          <a:xfrm rot="10800000" flipV="1">
            <a:off x="3972093" y="6219747"/>
            <a:ext cx="717407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3282,7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23499" y="2585288"/>
            <a:ext cx="3482614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 уплаты акцизов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924884" y="2600047"/>
            <a:ext cx="68880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603,0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4" name="Прямая со стрелкой 93"/>
          <p:cNvCxnSpPr/>
          <p:nvPr/>
        </p:nvCxnSpPr>
        <p:spPr>
          <a:xfrm>
            <a:off x="3604696" y="2657484"/>
            <a:ext cx="324380" cy="900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123499" y="2944797"/>
            <a:ext cx="3482614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совокупный доход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929077" y="3368746"/>
            <a:ext cx="6888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1249,0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7" name="Прямая со стрелкой 66"/>
          <p:cNvCxnSpPr/>
          <p:nvPr/>
        </p:nvCxnSpPr>
        <p:spPr>
          <a:xfrm>
            <a:off x="3611012" y="3905094"/>
            <a:ext cx="275847" cy="169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3634291" y="3514178"/>
            <a:ext cx="275847" cy="169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4820404" y="3277590"/>
            <a:ext cx="3236438" cy="523220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Национальная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безопасность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правоохранительная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8359323" y="3813116"/>
            <a:ext cx="703202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116,9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0" name="Прямая со стрелкой 79"/>
          <p:cNvCxnSpPr/>
          <p:nvPr/>
        </p:nvCxnSpPr>
        <p:spPr>
          <a:xfrm>
            <a:off x="8103025" y="3439758"/>
            <a:ext cx="312685" cy="40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8362939" y="3829704"/>
            <a:ext cx="703202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253,6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6" name="Прямая со стрелкой 85"/>
          <p:cNvCxnSpPr/>
          <p:nvPr/>
        </p:nvCxnSpPr>
        <p:spPr>
          <a:xfrm flipV="1">
            <a:off x="8033034" y="3922009"/>
            <a:ext cx="351809" cy="615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3610801" y="5770521"/>
            <a:ext cx="364045" cy="240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 rot="10800000" flipV="1">
            <a:off x="4820404" y="5726477"/>
            <a:ext cx="3258683" cy="307777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Социальная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политика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6" name="Прямая со стрелкой 65"/>
          <p:cNvCxnSpPr/>
          <p:nvPr/>
        </p:nvCxnSpPr>
        <p:spPr>
          <a:xfrm>
            <a:off x="8110086" y="5766475"/>
            <a:ext cx="312685" cy="40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8391479" y="5637838"/>
            <a:ext cx="659132" cy="24158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12,0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dirty="0" smtClean="0"/>
              <a:t>1</a:t>
            </a:r>
            <a:r>
              <a:rPr lang="ru-RU" dirty="0" smtClean="0"/>
              <a:t>16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1805" y="4193823"/>
            <a:ext cx="3409633" cy="321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ru-RU" sz="1400" dirty="0" smtClean="0"/>
              <a:t> от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</a:t>
            </a:r>
            <a:r>
              <a:rPr lang="ru-RU" sz="1400" dirty="0" smtClean="0"/>
              <a:t> платных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882556" y="4195480"/>
            <a:ext cx="717321" cy="3182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11,7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7" name="Прямая со стрелкой 86"/>
          <p:cNvCxnSpPr/>
          <p:nvPr/>
        </p:nvCxnSpPr>
        <p:spPr>
          <a:xfrm>
            <a:off x="3618560" y="5094152"/>
            <a:ext cx="288932" cy="12861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Прямоугольник 259"/>
          <p:cNvSpPr/>
          <p:nvPr/>
        </p:nvSpPr>
        <p:spPr>
          <a:xfrm>
            <a:off x="151805" y="5034563"/>
            <a:ext cx="3446123" cy="3346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неналоговые доходы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1" name="Прямая со стрелкой 90"/>
          <p:cNvCxnSpPr/>
          <p:nvPr/>
        </p:nvCxnSpPr>
        <p:spPr>
          <a:xfrm>
            <a:off x="3579379" y="4290286"/>
            <a:ext cx="288932" cy="12861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8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0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8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5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2500"/>
                            </p:stCondLst>
                            <p:childTnLst>
                              <p:par>
                                <p:cTn id="1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3500"/>
                            </p:stCondLst>
                            <p:childTnLst>
                              <p:par>
                                <p:cTn id="16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4500"/>
                            </p:stCondLst>
                            <p:childTnLst>
                              <p:par>
                                <p:cTn id="1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5000"/>
                            </p:stCondLst>
                            <p:childTnLst>
                              <p:par>
                                <p:cTn id="1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6000"/>
                            </p:stCondLst>
                            <p:childTnLst>
                              <p:par>
                                <p:cTn id="1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7000"/>
                            </p:stCondLst>
                            <p:childTnLst>
                              <p:par>
                                <p:cTn id="1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8000"/>
                            </p:stCondLst>
                            <p:childTnLst>
                              <p:par>
                                <p:cTn id="19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9000"/>
                            </p:stCondLst>
                            <p:childTnLst>
                              <p:par>
                                <p:cTn id="2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0000"/>
                            </p:stCondLst>
                            <p:childTnLst>
                              <p:par>
                                <p:cTn id="2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0500"/>
                            </p:stCondLst>
                            <p:childTnLst>
                              <p:par>
                                <p:cTn id="2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1500"/>
                            </p:stCondLst>
                            <p:childTnLst>
                              <p:par>
                                <p:cTn id="2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32500"/>
                            </p:stCondLst>
                            <p:childTnLst>
                              <p:par>
                                <p:cTn id="2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3000"/>
                            </p:stCondLst>
                            <p:childTnLst>
                              <p:par>
                                <p:cTn id="2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3500"/>
                            </p:stCondLst>
                            <p:childTnLst>
                              <p:par>
                                <p:cTn id="2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34500"/>
                            </p:stCondLst>
                            <p:childTnLst>
                              <p:par>
                                <p:cTn id="2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5500"/>
                            </p:stCondLst>
                            <p:childTnLst>
                              <p:par>
                                <p:cTn id="2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6000"/>
                            </p:stCondLst>
                            <p:childTnLst>
                              <p:par>
                                <p:cTn id="2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37000"/>
                            </p:stCondLst>
                            <p:childTnLst>
                              <p:par>
                                <p:cTn id="2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37500"/>
                            </p:stCondLst>
                            <p:childTnLst>
                              <p:par>
                                <p:cTn id="2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38000"/>
                            </p:stCondLst>
                            <p:childTnLst>
                              <p:par>
                                <p:cTn id="2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39000"/>
                            </p:stCondLst>
                            <p:childTnLst>
                              <p:par>
                                <p:cTn id="2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39500"/>
                            </p:stCondLst>
                            <p:childTnLst>
                              <p:par>
                                <p:cTn id="2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40000"/>
                            </p:stCondLst>
                            <p:childTnLst>
                              <p:par>
                                <p:cTn id="2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 animBg="1"/>
      <p:bldP spid="124" grpId="0" animBg="1"/>
      <p:bldP spid="125" grpId="0" animBg="1"/>
      <p:bldP spid="126" grpId="0" animBg="1"/>
      <p:bldP spid="128" grpId="0" animBg="1"/>
      <p:bldP spid="129" grpId="0" animBg="1"/>
      <p:bldP spid="130" grpId="0" animBg="1"/>
      <p:bldP spid="131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46" grpId="0" animBg="1"/>
      <p:bldP spid="147" grpId="0" animBg="1"/>
      <p:bldP spid="148" grpId="0" animBg="1"/>
      <p:bldP spid="149" grpId="0" animBg="1"/>
      <p:bldP spid="151" grpId="0" animBg="1"/>
      <p:bldP spid="152" grpId="0" animBg="1"/>
      <p:bldP spid="294" grpId="0" animBg="1"/>
      <p:bldP spid="296" grpId="0" animBg="1"/>
      <p:bldP spid="68" grpId="0" animBg="1"/>
      <p:bldP spid="72" grpId="0" animBg="1"/>
      <p:bldP spid="60" grpId="0" animBg="1"/>
      <p:bldP spid="65" grpId="0" animBg="1"/>
      <p:bldP spid="75" grpId="0" animBg="1"/>
      <p:bldP spid="78" grpId="0" animBg="1"/>
      <p:bldP spid="81" grpId="0" animBg="1"/>
      <p:bldP spid="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786941"/>
              </p:ext>
            </p:extLst>
          </p:nvPr>
        </p:nvGraphicFramePr>
        <p:xfrm>
          <a:off x="467544" y="1844824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доходов исполнения бюджета </a:t>
            </a:r>
            <a:b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Атамановского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 за  2022 год </a:t>
            </a:r>
            <a:b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(тыс. руб.)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6270369"/>
              </p:ext>
            </p:extLst>
          </p:nvPr>
        </p:nvGraphicFramePr>
        <p:xfrm>
          <a:off x="0" y="1340768"/>
          <a:ext cx="889248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523" y="116632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Объем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налоговых и неналоговых доходов бюджета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Атамановского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сельского поселения за  2022 год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2235925"/>
              </p:ext>
            </p:extLst>
          </p:nvPr>
        </p:nvGraphicFramePr>
        <p:xfrm>
          <a:off x="899592" y="2276872"/>
          <a:ext cx="7488832" cy="45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36904" cy="1872208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Структура безвозмездных поступлений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/>
              <a:t>из бюджетов других уровней </a:t>
            </a:r>
            <a:r>
              <a:rPr lang="ru-RU" sz="3600" b="1" dirty="0" smtClean="0"/>
              <a:t>в  2022 году по исполнению бюджета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031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804303"/>
              </p:ext>
            </p:extLst>
          </p:nvPr>
        </p:nvGraphicFramePr>
        <p:xfrm>
          <a:off x="500034" y="1857364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Сравнительный анализ расходов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Атамановского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сельского поселения на жилищно-коммунальное хозяйство за  2022 год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3109</TotalTime>
  <Words>400</Words>
  <Application>Microsoft Office PowerPoint</Application>
  <PresentationFormat>Экран (4:3)</PresentationFormat>
  <Paragraphs>104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Администрация Атамановского сельского поселения</vt:lpstr>
      <vt:lpstr>Реализация утвержденных Главой Атамановского сельского поселения основных направлений бюджетной и налоговой политики</vt:lpstr>
      <vt:lpstr>Наполняемость местного бюджета от установленных нормативов отчислений </vt:lpstr>
      <vt:lpstr>Презентация PowerPoint</vt:lpstr>
      <vt:lpstr>Презентация PowerPoint</vt:lpstr>
      <vt:lpstr>Динамика доходов исполнения бюджета  Атамановского сельского поселения за  2022 год                                                           (тыс. руб.)</vt:lpstr>
      <vt:lpstr>Объем налоговых и неналоговых доходов бюджета Атамановского сельского поселения за  2022 год     </vt:lpstr>
      <vt:lpstr>Структура безвозмездных поступлений из бюджетов других уровней в  2022 году по исполнению бюджета    </vt:lpstr>
      <vt:lpstr>Сравнительный анализ расходов Атамановского сельского поселения на жилищно-коммунальное хозяйство за  2022 год        </vt:lpstr>
      <vt:lpstr>Динамика расходов бюджета Атамановского сельского поселения на реализацию муниципальных целевых программ за  2022 год                                                                                      (тыс. руб.)</vt:lpstr>
      <vt:lpstr>Мониторинг расходов на содержание органов местного самоуправления за 2022 год                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Семикаракорского городского поселения</dc:title>
  <dc:creator>Admin</dc:creator>
  <cp:lastModifiedBy>Nosaeva</cp:lastModifiedBy>
  <cp:revision>273</cp:revision>
  <cp:lastPrinted>2023-03-27T12:32:56Z</cp:lastPrinted>
  <dcterms:created xsi:type="dcterms:W3CDTF">2014-05-06T11:50:27Z</dcterms:created>
  <dcterms:modified xsi:type="dcterms:W3CDTF">2023-04-26T08:50:00Z</dcterms:modified>
</cp:coreProperties>
</file>