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448" r:id="rId2"/>
    <p:sldId id="435" r:id="rId3"/>
    <p:sldId id="487" r:id="rId4"/>
    <p:sldId id="486" r:id="rId5"/>
    <p:sldId id="453" r:id="rId6"/>
    <p:sldId id="454" r:id="rId7"/>
    <p:sldId id="455" r:id="rId8"/>
    <p:sldId id="493" r:id="rId9"/>
    <p:sldId id="484" r:id="rId10"/>
    <p:sldId id="485" r:id="rId11"/>
    <p:sldId id="456" r:id="rId12"/>
    <p:sldId id="515" r:id="rId13"/>
    <p:sldId id="495" r:id="rId14"/>
    <p:sldId id="461" r:id="rId15"/>
    <p:sldId id="496" r:id="rId16"/>
    <p:sldId id="494" r:id="rId17"/>
    <p:sldId id="462" r:id="rId18"/>
    <p:sldId id="463" r:id="rId19"/>
    <p:sldId id="446" r:id="rId20"/>
    <p:sldId id="502" r:id="rId21"/>
    <p:sldId id="464" r:id="rId22"/>
    <p:sldId id="465" r:id="rId23"/>
    <p:sldId id="503" r:id="rId24"/>
    <p:sldId id="504" r:id="rId25"/>
    <p:sldId id="505" r:id="rId26"/>
    <p:sldId id="506" r:id="rId27"/>
    <p:sldId id="507" r:id="rId28"/>
    <p:sldId id="513" r:id="rId29"/>
    <p:sldId id="508" r:id="rId30"/>
    <p:sldId id="509" r:id="rId31"/>
    <p:sldId id="510" r:id="rId32"/>
    <p:sldId id="511" r:id="rId33"/>
    <p:sldId id="466" r:id="rId34"/>
    <p:sldId id="481" r:id="rId35"/>
    <p:sldId id="512" r:id="rId36"/>
    <p:sldId id="482" r:id="rId37"/>
    <p:sldId id="497" r:id="rId38"/>
    <p:sldId id="489" r:id="rId39"/>
    <p:sldId id="490" r:id="rId40"/>
    <p:sldId id="491" r:id="rId41"/>
    <p:sldId id="492" r:id="rId42"/>
    <p:sldId id="517" r:id="rId43"/>
    <p:sldId id="498" r:id="rId44"/>
    <p:sldId id="499" r:id="rId45"/>
    <p:sldId id="500" r:id="rId46"/>
    <p:sldId id="501" r:id="rId47"/>
  </p:sldIdLst>
  <p:sldSz cx="9144000" cy="5143500" type="screen16x9"/>
  <p:notesSz cx="6858000" cy="9144000"/>
  <p:embeddedFontLst>
    <p:embeddedFont>
      <p:font typeface="Open Sans" charset="0"/>
      <p:regular r:id="rId48"/>
      <p:bold r:id="rId49"/>
      <p:italic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Calibri Light" pitchFamily="34" charset="0"/>
      <p:regular r:id="rId55"/>
      <p:italic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3489CE"/>
    <a:srgbClr val="002060"/>
    <a:srgbClr val="D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1" autoAdjust="0"/>
    <p:restoredTop sz="99419" autoAdjust="0"/>
  </p:normalViewPr>
  <p:slideViewPr>
    <p:cSldViewPr snapToGrid="0">
      <p:cViewPr>
        <p:scale>
          <a:sx n="130" d="100"/>
          <a:sy n="130" d="100"/>
        </p:scale>
        <p:origin x="-990" y="-26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21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94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913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9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0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55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6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01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26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36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73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B00B-98F1-4E90-842C-EE2E608DAE09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8C89B-F1F8-42E6-953B-C086871A83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2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44" name="Group 20"/>
          <p:cNvGrpSpPr>
            <a:grpSpLocks noChangeAspect="1"/>
          </p:cNvGrpSpPr>
          <p:nvPr/>
        </p:nvGrpSpPr>
        <p:grpSpPr bwMode="auto">
          <a:xfrm>
            <a:off x="422275" y="0"/>
            <a:ext cx="8302625" cy="5005388"/>
            <a:chOff x="266" y="0"/>
            <a:chExt cx="5230" cy="3153"/>
          </a:xfrm>
        </p:grpSpPr>
        <p:sp>
          <p:nvSpPr>
            <p:cNvPr id="104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66" y="0"/>
              <a:ext cx="5230" cy="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45" name="Group 221"/>
            <p:cNvGrpSpPr>
              <a:grpSpLocks/>
            </p:cNvGrpSpPr>
            <p:nvPr/>
          </p:nvGrpSpPr>
          <p:grpSpPr bwMode="auto">
            <a:xfrm>
              <a:off x="266" y="0"/>
              <a:ext cx="5345" cy="3146"/>
              <a:chOff x="266" y="0"/>
              <a:chExt cx="5345" cy="3146"/>
            </a:xfrm>
          </p:grpSpPr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656" y="197"/>
                <a:ext cx="2486" cy="403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3208" y="197"/>
                <a:ext cx="1163" cy="403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4437" y="197"/>
                <a:ext cx="1059" cy="403"/>
              </a:xfrm>
              <a:prstGeom prst="rect">
                <a:avLst/>
              </a:prstGeom>
              <a:solidFill>
                <a:srgbClr val="DD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266" y="631"/>
                <a:ext cx="317" cy="2274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656" y="631"/>
                <a:ext cx="905" cy="2274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1632" y="631"/>
                <a:ext cx="1510" cy="2274"/>
              </a:xfrm>
              <a:prstGeom prst="rect">
                <a:avLst/>
              </a:prstGeom>
              <a:solidFill>
                <a:srgbClr val="FDE9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3208" y="631"/>
                <a:ext cx="1163" cy="2274"/>
              </a:xfrm>
              <a:prstGeom prst="rect">
                <a:avLst/>
              </a:prstGeom>
              <a:solidFill>
                <a:srgbClr val="DBE5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4437" y="631"/>
                <a:ext cx="1059" cy="2274"/>
              </a:xfrm>
              <a:prstGeom prst="rect">
                <a:avLst/>
              </a:prstGeom>
              <a:solidFill>
                <a:srgbClr val="DD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3588" y="332"/>
                <a:ext cx="454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2. ОРГАНИЗАЦИЯ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3384" y="379"/>
                <a:ext cx="899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И ПРОВЕДЕНИЕ МЕДИЦИНСКОГО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3481" y="426"/>
                <a:ext cx="690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ОСВИДЕТЕЛЬСТВОВАНИЯ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4665" y="309"/>
                <a:ext cx="682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 ОТПРАВКА КАНДИДАТА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739" y="356"/>
                <a:ext cx="531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НА ПУНКТ ОТБОРА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691" y="403"/>
                <a:ext cx="629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 ВОЕННУЮ СЛУЖБУ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4781" y="450"/>
                <a:ext cx="424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 КОНТРАКТУ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4239" y="3031"/>
                <a:ext cx="157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 часа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5339" y="3031"/>
                <a:ext cx="184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 часов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2747" y="8"/>
                <a:ext cx="311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АЛГОРИТМ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2337" y="55"/>
                <a:ext cx="1207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действий по отбору на военную службу по контракту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1948" y="102"/>
                <a:ext cx="204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(применительно для администраций муниципальных районов, городских и сельских поселений)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2881" y="150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664" y="2903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38" y="2996"/>
                <a:ext cx="222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Затраты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37" y="3043"/>
                <a:ext cx="220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времени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16" y="3090"/>
                <a:ext cx="253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1462" y="379"/>
                <a:ext cx="966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1. ПРИЕМ ДОКУМЕНТОВ КАНДИДАТА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664" y="1196"/>
                <a:ext cx="929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СОТРУДНИКИ AДМИНИСТРАЦИЙ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auto">
              <a:xfrm>
                <a:off x="664" y="1243"/>
                <a:ext cx="880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МУНИЦИПАЛЬНЫХ РАЙОНОВ,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664" y="1290"/>
                <a:ext cx="852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ГОРОДСКИХ И СЕЛЬСКИХ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auto">
              <a:xfrm>
                <a:off x="664" y="1337"/>
                <a:ext cx="638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     ПОСЕЛЕНИЙ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664" y="1384"/>
                <a:ext cx="20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664" y="1431"/>
                <a:ext cx="84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1. Заместитель главы муниципального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664" y="1480"/>
                <a:ext cx="18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района: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664" y="1528"/>
                <a:ext cx="80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664" y="1576"/>
                <a:ext cx="81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Rectangle 56"/>
              <p:cNvSpPr>
                <a:spLocks noChangeArrowheads="1"/>
              </p:cNvSpPr>
              <p:nvPr/>
            </p:nvSpPr>
            <p:spPr bwMode="auto">
              <a:xfrm>
                <a:off x="664" y="1625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1" name="Rectangle 57"/>
              <p:cNvSpPr>
                <a:spLocks noChangeArrowheads="1"/>
              </p:cNvSpPr>
              <p:nvPr/>
            </p:nvSpPr>
            <p:spPr bwMode="auto">
              <a:xfrm>
                <a:off x="664" y="1673"/>
                <a:ext cx="91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2. Глава городского/сельского поселения: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664" y="1722"/>
                <a:ext cx="78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3" name="Rectangle 59"/>
              <p:cNvSpPr>
                <a:spLocks noChangeArrowheads="1"/>
              </p:cNvSpPr>
              <p:nvPr/>
            </p:nvSpPr>
            <p:spPr bwMode="auto">
              <a:xfrm>
                <a:off x="664" y="1770"/>
                <a:ext cx="77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 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664" y="1818"/>
                <a:ext cx="20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664" y="1865"/>
                <a:ext cx="20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6" name="Rectangle 62"/>
              <p:cNvSpPr>
                <a:spLocks noChangeArrowheads="1"/>
              </p:cNvSpPr>
              <p:nvPr/>
            </p:nvSpPr>
            <p:spPr bwMode="auto">
              <a:xfrm>
                <a:off x="664" y="1912"/>
                <a:ext cx="64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 Сотрудник администрации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664" y="1961"/>
                <a:ext cx="72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городского/сельского поселения: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664" y="2009"/>
                <a:ext cx="75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664" y="2058"/>
                <a:ext cx="78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тел.__________________________;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664" y="2106"/>
                <a:ext cx="52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       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664" y="2154"/>
                <a:ext cx="87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4. Представитель районного/городского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664" y="2203"/>
                <a:ext cx="40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Совета ветеранов: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664" y="2251"/>
                <a:ext cx="75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664" y="2299"/>
                <a:ext cx="170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тел.__________________________;                                                              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16" y="637"/>
                <a:ext cx="212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392" y="637"/>
                <a:ext cx="503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Ответственные лица: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392" y="675"/>
                <a:ext cx="45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16" y="684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16" y="732"/>
                <a:ext cx="99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1. Заместитель главы муниципального района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3216" y="780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3216" y="829"/>
                <a:ext cx="106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2" name="Rectangle 78"/>
              <p:cNvSpPr>
                <a:spLocks noChangeArrowheads="1"/>
              </p:cNvSpPr>
              <p:nvPr/>
            </p:nvSpPr>
            <p:spPr bwMode="auto">
              <a:xfrm>
                <a:off x="3216" y="877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3216" y="926"/>
                <a:ext cx="71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2. Главный врач мед.учреждения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Rectangle 80"/>
              <p:cNvSpPr>
                <a:spLocks noChangeArrowheads="1"/>
              </p:cNvSpPr>
              <p:nvPr/>
            </p:nvSpPr>
            <p:spPr bwMode="auto">
              <a:xfrm>
                <a:off x="3216" y="974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5" name="Rectangle 81"/>
              <p:cNvSpPr>
                <a:spLocks noChangeArrowheads="1"/>
              </p:cNvSpPr>
              <p:nvPr/>
            </p:nvSpPr>
            <p:spPr bwMode="auto">
              <a:xfrm>
                <a:off x="3216" y="1022"/>
                <a:ext cx="106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3216" y="1071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3216" y="1119"/>
                <a:ext cx="60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заместитель главного врача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3216" y="1167"/>
                <a:ext cx="103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3216" y="1216"/>
                <a:ext cx="104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3216" y="1264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3216" y="1312"/>
                <a:ext cx="124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 Представитель районного/городского Совета ветеранов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3216" y="1361"/>
                <a:ext cx="100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3216" y="1409"/>
                <a:ext cx="100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 ___________________________________.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3216" y="1458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3216" y="1506"/>
                <a:ext cx="88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4. Глава городского/сельского поселения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3216" y="1554"/>
                <a:ext cx="100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216" y="1603"/>
                <a:ext cx="100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 ___________________________________.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216" y="1651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216" y="1699"/>
                <a:ext cx="106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Глава городского/сельского поселения сообщает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16" y="1748"/>
                <a:ext cx="115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заместителю главы Администрации муниципального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3216" y="1796"/>
                <a:ext cx="107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района о поступлении заявления и документов от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3216" y="1844"/>
                <a:ext cx="24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216" y="1893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16" y="1941"/>
                <a:ext cx="116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Заместитель главы Администрацуии муниципального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216" y="1990"/>
                <a:ext cx="115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района  с главным врачом медицинского учреждения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16" y="2038"/>
                <a:ext cx="113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определяют дату и время проведения медицинского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3216" y="2086"/>
                <a:ext cx="112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освидетельствования кандидата. Заместитель главы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3216" y="2135"/>
                <a:ext cx="122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Администрации муниципального района сообщает главе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216" y="2183"/>
                <a:ext cx="108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городского/сельского поселения о дате и времени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216" y="2231"/>
                <a:ext cx="103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проведения медосвидетельствования кандидата.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216" y="2280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16" y="2328"/>
                <a:ext cx="129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Глава городского/сельского поселения организует доставку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3216" y="2377"/>
                <a:ext cx="83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 в медицинское учреждение.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3216" y="2425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16" y="2473"/>
                <a:ext cx="114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Главный врач медицинского учреждения организует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6" y="2522"/>
                <a:ext cx="104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проведение медицинского освидетельствования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3216" y="2570"/>
                <a:ext cx="101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кандидата, по завершению котрого документы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216" y="2618"/>
                <a:ext cx="124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доставляются в Администрацию муниципального района.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216" y="2667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216" y="2715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216" y="2763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216" y="2812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4445" y="637"/>
                <a:ext cx="248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654" y="637"/>
                <a:ext cx="503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Ответственные лица: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654" y="675"/>
                <a:ext cx="451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4445" y="684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445" y="732"/>
                <a:ext cx="98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1. Заместитель главы муниципального района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4445" y="780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4445" y="829"/>
                <a:ext cx="105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 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4445" y="877"/>
                <a:ext cx="101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2. Ответственный сотрудник пункта отбора на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4445" y="926"/>
                <a:ext cx="66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военную службу по контракту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4445" y="974"/>
                <a:ext cx="106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ФИО_____________________________________,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4445" y="1022"/>
                <a:ext cx="106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4445" y="1071"/>
                <a:ext cx="90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 Представитель военного комиссариата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4445" y="1119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6" name="Rectangle 132"/>
              <p:cNvSpPr>
                <a:spLocks noChangeArrowheads="1"/>
              </p:cNvSpPr>
              <p:nvPr/>
            </p:nvSpPr>
            <p:spPr bwMode="auto">
              <a:xfrm>
                <a:off x="4445" y="1167"/>
                <a:ext cx="106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7" name="Rectangle 133"/>
              <p:cNvSpPr>
                <a:spLocks noChangeArrowheads="1"/>
              </p:cNvSpPr>
              <p:nvPr/>
            </p:nvSpPr>
            <p:spPr bwMode="auto">
              <a:xfrm>
                <a:off x="4445" y="1216"/>
                <a:ext cx="99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4. Представитель Центра социальной защиты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8" name="Rectangle 134"/>
              <p:cNvSpPr>
                <a:spLocks noChangeArrowheads="1"/>
              </p:cNvSpPr>
              <p:nvPr/>
            </p:nvSpPr>
            <p:spPr bwMode="auto">
              <a:xfrm>
                <a:off x="4445" y="1264"/>
                <a:ext cx="23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населения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9" name="Rectangle 135"/>
              <p:cNvSpPr>
                <a:spLocks noChangeArrowheads="1"/>
              </p:cNvSpPr>
              <p:nvPr/>
            </p:nvSpPr>
            <p:spPr bwMode="auto">
              <a:xfrm>
                <a:off x="4445" y="1312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0" name="Rectangle 136"/>
              <p:cNvSpPr>
                <a:spLocks noChangeArrowheads="1"/>
              </p:cNvSpPr>
              <p:nvPr/>
            </p:nvSpPr>
            <p:spPr bwMode="auto">
              <a:xfrm>
                <a:off x="4445" y="1361"/>
                <a:ext cx="106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тел. _____________________________________;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1" name="Rectangle 137"/>
              <p:cNvSpPr>
                <a:spLocks noChangeArrowheads="1"/>
              </p:cNvSpPr>
              <p:nvPr/>
            </p:nvSpPr>
            <p:spPr bwMode="auto">
              <a:xfrm>
                <a:off x="4445" y="1409"/>
                <a:ext cx="83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5. Представитель Облкомтерполитики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2" name="Rectangle 138"/>
              <p:cNvSpPr>
                <a:spLocks noChangeArrowheads="1"/>
              </p:cNvSpPr>
              <p:nvPr/>
            </p:nvSpPr>
            <p:spPr bwMode="auto">
              <a:xfrm>
                <a:off x="4445" y="1458"/>
                <a:ext cx="10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4445" y="1506"/>
                <a:ext cx="105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 _____________________________________.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4445" y="1554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4445" y="1603"/>
                <a:ext cx="114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Заместитель главы Администрации муниципального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4445" y="1651"/>
                <a:ext cx="99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района передает все имеющиеся документы в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4445" y="1699"/>
                <a:ext cx="49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военный комиссариат.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4445" y="1748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4445" y="1796"/>
                <a:ext cx="105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Представитель военного комиссариата передает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4445" y="1844"/>
                <a:ext cx="61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документы на пункт отбора.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4445" y="1893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4445" y="1941"/>
                <a:ext cx="116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Ответственное лицо пункта отбора определяет дату и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445" y="1990"/>
                <a:ext cx="85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время явки кандидата на пункт отбора,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4445" y="2038"/>
                <a:ext cx="105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предупреждают об этом военный комиссариат и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4445" y="2086"/>
                <a:ext cx="90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Администрацию муниципального района.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4445" y="2135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4445" y="2183"/>
                <a:ext cx="113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Администрация муниципального района доставляет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4445" y="2231"/>
                <a:ext cx="59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 на пункт отбора.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4445" y="2280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4445" y="2328"/>
                <a:ext cx="92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Администрация района сообщает  в Центр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4445" y="2377"/>
                <a:ext cx="113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социальной защиты населения об отборе и отправке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4445" y="2425"/>
                <a:ext cx="107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кандидата для учета и организации дальнейшего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4445" y="2473"/>
                <a:ext cx="77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соц.сопровождения его и его семьи.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032" y="3031"/>
                <a:ext cx="132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 час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294" y="1677"/>
                <a:ext cx="305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КАНДИДАТ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400" y="1724"/>
                <a:ext cx="85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на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301" y="1771"/>
                <a:ext cx="300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заключение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316" y="1818"/>
                <a:ext cx="255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контракта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1639" y="637"/>
                <a:ext cx="608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              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1639" y="684"/>
                <a:ext cx="20" cy="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1639" y="731"/>
                <a:ext cx="830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                           ЗАДАЧИ: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1639" y="778"/>
                <a:ext cx="393" cy="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                            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1639" y="826"/>
                <a:ext cx="165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1. ОФОРМИТЬ заявление для поступления на военную службу по контракту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1639" y="875"/>
                <a:ext cx="73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 ВС РФ (по прилагаемой форме).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1639" y="923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1639" y="971"/>
                <a:ext cx="120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2.  ВЫДАТЬ кандидату карту медицинского освидетельствования (по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1639" y="1020"/>
                <a:ext cx="46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прилагаемой форме).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1639" y="1068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1639" y="1116"/>
                <a:ext cx="141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3. ПОЛУЧИТЬ от кандидата следующие документы и материалы: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1639" y="1165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1639" y="1213"/>
                <a:ext cx="99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копию паспорта (все страницы с отметками);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1639" y="1261"/>
                <a:ext cx="129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 копию военного билета (копии всех страниц с отметками);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1639" y="1310"/>
                <a:ext cx="72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анкету (по прилагаемой форме);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1639" y="1358"/>
                <a:ext cx="91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автобиографию (по прилагаемой форме);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1639" y="1407"/>
                <a:ext cx="796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копии ИНН, СНИЛС, или запросить данные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1639" y="1455"/>
                <a:ext cx="1078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копию свидетельства о рождении (при наличии);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1639" y="1503"/>
                <a:ext cx="152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копии  документов об образовании (с приложением копии оценочной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1639" y="1552"/>
                <a:ext cx="561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ведомости, при наличии);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1639" y="1600"/>
                <a:ext cx="120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копию свидетельства о браке (разводе)  (при наличии);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1639" y="1648"/>
                <a:ext cx="117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копии свидетельств о рождении детей (при наличии);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1639" y="1697"/>
                <a:ext cx="889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копию трудовой книжки (при наличии);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1639" y="1745"/>
                <a:ext cx="144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реквизиты и номер счета банковской карты "МИР" (при наличии);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1639" y="1793"/>
                <a:ext cx="523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- фотографии 3х4 6 шт.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1639" y="1842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1639" y="1890"/>
                <a:ext cx="164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5. ИНФОРМИРОВАТЬ заместителя главы Администрации муниципального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1639" y="1939"/>
                <a:ext cx="16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района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1639" y="1987"/>
                <a:ext cx="145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ФИО ____________________________________________________,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1639" y="2035"/>
                <a:ext cx="145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тел.______________________________________________________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1639" y="2084"/>
                <a:ext cx="166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о готовности к прохождению медицинского освидетельствования кандидата 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1639" y="2132"/>
                <a:ext cx="153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(ФИО, место жительства, место работы, контактный телефон,  полноте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1639" y="2180"/>
                <a:ext cx="53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собранных документов).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1639" y="2229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1639" y="2277"/>
                <a:ext cx="1534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6. ИНФОРМИРОВАТЬ военный комиссариат по установленной форме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1639" y="2326"/>
                <a:ext cx="1116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5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(прилагается) на электронную почту и по телефону.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1639" y="2374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1639" y="2422"/>
                <a:ext cx="20" cy="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7" name="Line 203"/>
              <p:cNvSpPr>
                <a:spLocks noChangeShapeType="1"/>
              </p:cNvSpPr>
              <p:nvPr/>
            </p:nvSpPr>
            <p:spPr bwMode="auto">
              <a:xfrm>
                <a:off x="58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582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9" name="Line 205"/>
              <p:cNvSpPr>
                <a:spLocks noChangeShapeType="1"/>
              </p:cNvSpPr>
              <p:nvPr/>
            </p:nvSpPr>
            <p:spPr bwMode="auto">
              <a:xfrm>
                <a:off x="266" y="197"/>
                <a:ext cx="38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0" name="Rectangle 206"/>
              <p:cNvSpPr>
                <a:spLocks noChangeArrowheads="1"/>
              </p:cNvSpPr>
              <p:nvPr/>
            </p:nvSpPr>
            <p:spPr bwMode="auto">
              <a:xfrm>
                <a:off x="266" y="197"/>
                <a:ext cx="388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1" name="Line 207"/>
              <p:cNvSpPr>
                <a:spLocks noChangeShapeType="1"/>
              </p:cNvSpPr>
              <p:nvPr/>
            </p:nvSpPr>
            <p:spPr bwMode="auto">
              <a:xfrm>
                <a:off x="656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2" name="Rectangle 208"/>
              <p:cNvSpPr>
                <a:spLocks noChangeArrowheads="1"/>
              </p:cNvSpPr>
              <p:nvPr/>
            </p:nvSpPr>
            <p:spPr bwMode="auto">
              <a:xfrm>
                <a:off x="656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3" name="Rectangle 209"/>
              <p:cNvSpPr>
                <a:spLocks noChangeArrowheads="1"/>
              </p:cNvSpPr>
              <p:nvPr/>
            </p:nvSpPr>
            <p:spPr bwMode="auto">
              <a:xfrm>
                <a:off x="657" y="196"/>
                <a:ext cx="248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4" name="Line 210"/>
              <p:cNvSpPr>
                <a:spLocks noChangeShapeType="1"/>
              </p:cNvSpPr>
              <p:nvPr/>
            </p:nvSpPr>
            <p:spPr bwMode="auto">
              <a:xfrm>
                <a:off x="3140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5" name="Rectangle 211"/>
              <p:cNvSpPr>
                <a:spLocks noChangeArrowheads="1"/>
              </p:cNvSpPr>
              <p:nvPr/>
            </p:nvSpPr>
            <p:spPr bwMode="auto">
              <a:xfrm>
                <a:off x="3140" y="0"/>
                <a:ext cx="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6" name="Line 212"/>
              <p:cNvSpPr>
                <a:spLocks noChangeShapeType="1"/>
              </p:cNvSpPr>
              <p:nvPr/>
            </p:nvSpPr>
            <p:spPr bwMode="auto">
              <a:xfrm>
                <a:off x="3142" y="197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7" name="Rectangle 213"/>
              <p:cNvSpPr>
                <a:spLocks noChangeArrowheads="1"/>
              </p:cNvSpPr>
              <p:nvPr/>
            </p:nvSpPr>
            <p:spPr bwMode="auto">
              <a:xfrm>
                <a:off x="3142" y="197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8" name="Line 214"/>
              <p:cNvSpPr>
                <a:spLocks noChangeShapeType="1"/>
              </p:cNvSpPr>
              <p:nvPr/>
            </p:nvSpPr>
            <p:spPr bwMode="auto">
              <a:xfrm>
                <a:off x="3208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9" name="Rectangle 215"/>
              <p:cNvSpPr>
                <a:spLocks noChangeArrowheads="1"/>
              </p:cNvSpPr>
              <p:nvPr/>
            </p:nvSpPr>
            <p:spPr bwMode="auto">
              <a:xfrm>
                <a:off x="3208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0" name="Rectangle 216"/>
              <p:cNvSpPr>
                <a:spLocks noChangeArrowheads="1"/>
              </p:cNvSpPr>
              <p:nvPr/>
            </p:nvSpPr>
            <p:spPr bwMode="auto">
              <a:xfrm>
                <a:off x="3209" y="196"/>
                <a:ext cx="116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1" name="Line 217"/>
              <p:cNvSpPr>
                <a:spLocks noChangeShapeType="1"/>
              </p:cNvSpPr>
              <p:nvPr/>
            </p:nvSpPr>
            <p:spPr bwMode="auto">
              <a:xfrm>
                <a:off x="436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2" name="Rectangle 218"/>
              <p:cNvSpPr>
                <a:spLocks noChangeArrowheads="1"/>
              </p:cNvSpPr>
              <p:nvPr/>
            </p:nvSpPr>
            <p:spPr bwMode="auto">
              <a:xfrm>
                <a:off x="4369" y="0"/>
                <a:ext cx="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3" name="Line 219"/>
              <p:cNvSpPr>
                <a:spLocks noChangeShapeType="1"/>
              </p:cNvSpPr>
              <p:nvPr/>
            </p:nvSpPr>
            <p:spPr bwMode="auto">
              <a:xfrm>
                <a:off x="4371" y="197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4" name="Rectangle 220"/>
              <p:cNvSpPr>
                <a:spLocks noChangeArrowheads="1"/>
              </p:cNvSpPr>
              <p:nvPr/>
            </p:nvSpPr>
            <p:spPr bwMode="auto">
              <a:xfrm>
                <a:off x="4371" y="197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46" name="Group 422"/>
            <p:cNvGrpSpPr>
              <a:grpSpLocks/>
            </p:cNvGrpSpPr>
            <p:nvPr/>
          </p:nvGrpSpPr>
          <p:grpSpPr bwMode="auto">
            <a:xfrm>
              <a:off x="264" y="0"/>
              <a:ext cx="5234" cy="3154"/>
              <a:chOff x="264" y="0"/>
              <a:chExt cx="5234" cy="3154"/>
            </a:xfrm>
          </p:grpSpPr>
          <p:sp>
            <p:nvSpPr>
              <p:cNvPr id="1246" name="Line 222"/>
              <p:cNvSpPr>
                <a:spLocks noChangeShapeType="1"/>
              </p:cNvSpPr>
              <p:nvPr/>
            </p:nvSpPr>
            <p:spPr bwMode="auto">
              <a:xfrm>
                <a:off x="4437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4437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Rectangle 224"/>
              <p:cNvSpPr>
                <a:spLocks noChangeArrowheads="1"/>
              </p:cNvSpPr>
              <p:nvPr/>
            </p:nvSpPr>
            <p:spPr bwMode="auto">
              <a:xfrm>
                <a:off x="4438" y="196"/>
                <a:ext cx="105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Line 225"/>
              <p:cNvSpPr>
                <a:spLocks noChangeShapeType="1"/>
              </p:cNvSpPr>
              <p:nvPr/>
            </p:nvSpPr>
            <p:spPr bwMode="auto">
              <a:xfrm>
                <a:off x="5494" y="0"/>
                <a:ext cx="1" cy="19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Rectangle 226"/>
              <p:cNvSpPr>
                <a:spLocks noChangeArrowheads="1"/>
              </p:cNvSpPr>
              <p:nvPr/>
            </p:nvSpPr>
            <p:spPr bwMode="auto">
              <a:xfrm>
                <a:off x="5494" y="0"/>
                <a:ext cx="2" cy="19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Line 227"/>
              <p:cNvSpPr>
                <a:spLocks noChangeShapeType="1"/>
              </p:cNvSpPr>
              <p:nvPr/>
            </p:nvSpPr>
            <p:spPr bwMode="auto">
              <a:xfrm>
                <a:off x="266" y="599"/>
                <a:ext cx="388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266" y="599"/>
                <a:ext cx="388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654" y="196"/>
                <a:ext cx="3" cy="4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4" name="Line 230"/>
              <p:cNvSpPr>
                <a:spLocks noChangeShapeType="1"/>
              </p:cNvSpPr>
              <p:nvPr/>
            </p:nvSpPr>
            <p:spPr bwMode="auto">
              <a:xfrm>
                <a:off x="1559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1559" y="0"/>
                <a:ext cx="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6" name="Line 232"/>
              <p:cNvSpPr>
                <a:spLocks noChangeShapeType="1"/>
              </p:cNvSpPr>
              <p:nvPr/>
            </p:nvSpPr>
            <p:spPr bwMode="auto">
              <a:xfrm>
                <a:off x="1632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1632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8" name="Line 234"/>
              <p:cNvSpPr>
                <a:spLocks noChangeShapeType="1"/>
              </p:cNvSpPr>
              <p:nvPr/>
            </p:nvSpPr>
            <p:spPr bwMode="auto">
              <a:xfrm>
                <a:off x="2564" y="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2564" y="0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657" y="597"/>
                <a:ext cx="248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3139" y="199"/>
                <a:ext cx="3" cy="40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2" name="Line 238"/>
              <p:cNvSpPr>
                <a:spLocks noChangeShapeType="1"/>
              </p:cNvSpPr>
              <p:nvPr/>
            </p:nvSpPr>
            <p:spPr bwMode="auto">
              <a:xfrm>
                <a:off x="3142" y="599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3" name="Rectangle 239"/>
              <p:cNvSpPr>
                <a:spLocks noChangeArrowheads="1"/>
              </p:cNvSpPr>
              <p:nvPr/>
            </p:nvSpPr>
            <p:spPr bwMode="auto">
              <a:xfrm>
                <a:off x="3142" y="599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4" name="Rectangle 240"/>
              <p:cNvSpPr>
                <a:spLocks noChangeArrowheads="1"/>
              </p:cNvSpPr>
              <p:nvPr/>
            </p:nvSpPr>
            <p:spPr bwMode="auto">
              <a:xfrm>
                <a:off x="3206" y="196"/>
                <a:ext cx="3" cy="4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5" name="Rectangle 241"/>
              <p:cNvSpPr>
                <a:spLocks noChangeArrowheads="1"/>
              </p:cNvSpPr>
              <p:nvPr/>
            </p:nvSpPr>
            <p:spPr bwMode="auto">
              <a:xfrm>
                <a:off x="3209" y="597"/>
                <a:ext cx="116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6" name="Rectangle 242"/>
              <p:cNvSpPr>
                <a:spLocks noChangeArrowheads="1"/>
              </p:cNvSpPr>
              <p:nvPr/>
            </p:nvSpPr>
            <p:spPr bwMode="auto">
              <a:xfrm>
                <a:off x="4368" y="199"/>
                <a:ext cx="3" cy="40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7" name="Line 243"/>
              <p:cNvSpPr>
                <a:spLocks noChangeShapeType="1"/>
              </p:cNvSpPr>
              <p:nvPr/>
            </p:nvSpPr>
            <p:spPr bwMode="auto">
              <a:xfrm>
                <a:off x="4371" y="599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8" name="Rectangle 244"/>
              <p:cNvSpPr>
                <a:spLocks noChangeArrowheads="1"/>
              </p:cNvSpPr>
              <p:nvPr/>
            </p:nvSpPr>
            <p:spPr bwMode="auto">
              <a:xfrm>
                <a:off x="4371" y="599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9" name="Rectangle 245"/>
              <p:cNvSpPr>
                <a:spLocks noChangeArrowheads="1"/>
              </p:cNvSpPr>
              <p:nvPr/>
            </p:nvSpPr>
            <p:spPr bwMode="auto">
              <a:xfrm>
                <a:off x="4435" y="196"/>
                <a:ext cx="3" cy="40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0" name="Rectangle 246"/>
              <p:cNvSpPr>
                <a:spLocks noChangeArrowheads="1"/>
              </p:cNvSpPr>
              <p:nvPr/>
            </p:nvSpPr>
            <p:spPr bwMode="auto">
              <a:xfrm>
                <a:off x="4438" y="597"/>
                <a:ext cx="105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1" name="Rectangle 247"/>
              <p:cNvSpPr>
                <a:spLocks noChangeArrowheads="1"/>
              </p:cNvSpPr>
              <p:nvPr/>
            </p:nvSpPr>
            <p:spPr bwMode="auto">
              <a:xfrm>
                <a:off x="5493" y="199"/>
                <a:ext cx="3" cy="40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2" name="Line 248"/>
              <p:cNvSpPr>
                <a:spLocks noChangeShapeType="1"/>
              </p:cNvSpPr>
              <p:nvPr/>
            </p:nvSpPr>
            <p:spPr bwMode="auto">
              <a:xfrm>
                <a:off x="266" y="0"/>
                <a:ext cx="1" cy="6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3" name="Rectangle 249"/>
              <p:cNvSpPr>
                <a:spLocks noChangeArrowheads="1"/>
              </p:cNvSpPr>
              <p:nvPr/>
            </p:nvSpPr>
            <p:spPr bwMode="auto">
              <a:xfrm>
                <a:off x="266" y="0"/>
                <a:ext cx="2" cy="6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4" name="Rectangle 250"/>
              <p:cNvSpPr>
                <a:spLocks noChangeArrowheads="1"/>
              </p:cNvSpPr>
              <p:nvPr/>
            </p:nvSpPr>
            <p:spPr bwMode="auto">
              <a:xfrm>
                <a:off x="268" y="630"/>
                <a:ext cx="31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Line 251"/>
              <p:cNvSpPr>
                <a:spLocks noChangeShapeType="1"/>
              </p:cNvSpPr>
              <p:nvPr/>
            </p:nvSpPr>
            <p:spPr bwMode="auto">
              <a:xfrm>
                <a:off x="582" y="199"/>
                <a:ext cx="1" cy="43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Rectangle 252"/>
              <p:cNvSpPr>
                <a:spLocks noChangeArrowheads="1"/>
              </p:cNvSpPr>
              <p:nvPr/>
            </p:nvSpPr>
            <p:spPr bwMode="auto">
              <a:xfrm>
                <a:off x="582" y="199"/>
                <a:ext cx="1" cy="43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Line 253"/>
              <p:cNvSpPr>
                <a:spLocks noChangeShapeType="1"/>
              </p:cNvSpPr>
              <p:nvPr/>
            </p:nvSpPr>
            <p:spPr bwMode="auto">
              <a:xfrm>
                <a:off x="583" y="631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Rectangle 254"/>
              <p:cNvSpPr>
                <a:spLocks noChangeArrowheads="1"/>
              </p:cNvSpPr>
              <p:nvPr/>
            </p:nvSpPr>
            <p:spPr bwMode="auto">
              <a:xfrm>
                <a:off x="583" y="631"/>
                <a:ext cx="71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Line 255"/>
              <p:cNvSpPr>
                <a:spLocks noChangeShapeType="1"/>
              </p:cNvSpPr>
              <p:nvPr/>
            </p:nvSpPr>
            <p:spPr bwMode="auto">
              <a:xfrm>
                <a:off x="656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Rectangle 256"/>
              <p:cNvSpPr>
                <a:spLocks noChangeArrowheads="1"/>
              </p:cNvSpPr>
              <p:nvPr/>
            </p:nvSpPr>
            <p:spPr bwMode="auto">
              <a:xfrm>
                <a:off x="656" y="600"/>
                <a:ext cx="1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Rectangle 257"/>
              <p:cNvSpPr>
                <a:spLocks noChangeArrowheads="1"/>
              </p:cNvSpPr>
              <p:nvPr/>
            </p:nvSpPr>
            <p:spPr bwMode="auto">
              <a:xfrm>
                <a:off x="657" y="630"/>
                <a:ext cx="90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Line 258"/>
              <p:cNvSpPr>
                <a:spLocks noChangeShapeType="1"/>
              </p:cNvSpPr>
              <p:nvPr/>
            </p:nvSpPr>
            <p:spPr bwMode="auto">
              <a:xfrm>
                <a:off x="1559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Rectangle 259"/>
              <p:cNvSpPr>
                <a:spLocks noChangeArrowheads="1"/>
              </p:cNvSpPr>
              <p:nvPr/>
            </p:nvSpPr>
            <p:spPr bwMode="auto">
              <a:xfrm>
                <a:off x="1559" y="600"/>
                <a:ext cx="2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Line 260"/>
              <p:cNvSpPr>
                <a:spLocks noChangeShapeType="1"/>
              </p:cNvSpPr>
              <p:nvPr/>
            </p:nvSpPr>
            <p:spPr bwMode="auto">
              <a:xfrm>
                <a:off x="1561" y="631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Rectangle 261"/>
              <p:cNvSpPr>
                <a:spLocks noChangeArrowheads="1"/>
              </p:cNvSpPr>
              <p:nvPr/>
            </p:nvSpPr>
            <p:spPr bwMode="auto">
              <a:xfrm>
                <a:off x="1561" y="631"/>
                <a:ext cx="69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Line 262"/>
              <p:cNvSpPr>
                <a:spLocks noChangeShapeType="1"/>
              </p:cNvSpPr>
              <p:nvPr/>
            </p:nvSpPr>
            <p:spPr bwMode="auto">
              <a:xfrm>
                <a:off x="1632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Rectangle 263"/>
              <p:cNvSpPr>
                <a:spLocks noChangeArrowheads="1"/>
              </p:cNvSpPr>
              <p:nvPr/>
            </p:nvSpPr>
            <p:spPr bwMode="auto">
              <a:xfrm>
                <a:off x="1632" y="600"/>
                <a:ext cx="1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Rectangle 264"/>
              <p:cNvSpPr>
                <a:spLocks noChangeArrowheads="1"/>
              </p:cNvSpPr>
              <p:nvPr/>
            </p:nvSpPr>
            <p:spPr bwMode="auto">
              <a:xfrm>
                <a:off x="1633" y="630"/>
                <a:ext cx="1509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Line 265"/>
              <p:cNvSpPr>
                <a:spLocks noChangeShapeType="1"/>
              </p:cNvSpPr>
              <p:nvPr/>
            </p:nvSpPr>
            <p:spPr bwMode="auto">
              <a:xfrm>
                <a:off x="3140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Rectangle 266"/>
              <p:cNvSpPr>
                <a:spLocks noChangeArrowheads="1"/>
              </p:cNvSpPr>
              <p:nvPr/>
            </p:nvSpPr>
            <p:spPr bwMode="auto">
              <a:xfrm>
                <a:off x="3140" y="600"/>
                <a:ext cx="2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Line 267"/>
              <p:cNvSpPr>
                <a:spLocks noChangeShapeType="1"/>
              </p:cNvSpPr>
              <p:nvPr/>
            </p:nvSpPr>
            <p:spPr bwMode="auto">
              <a:xfrm>
                <a:off x="3142" y="631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Rectangle 268"/>
              <p:cNvSpPr>
                <a:spLocks noChangeArrowheads="1"/>
              </p:cNvSpPr>
              <p:nvPr/>
            </p:nvSpPr>
            <p:spPr bwMode="auto">
              <a:xfrm>
                <a:off x="3142" y="631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Line 269"/>
              <p:cNvSpPr>
                <a:spLocks noChangeShapeType="1"/>
              </p:cNvSpPr>
              <p:nvPr/>
            </p:nvSpPr>
            <p:spPr bwMode="auto">
              <a:xfrm>
                <a:off x="3208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Rectangle 270"/>
              <p:cNvSpPr>
                <a:spLocks noChangeArrowheads="1"/>
              </p:cNvSpPr>
              <p:nvPr/>
            </p:nvSpPr>
            <p:spPr bwMode="auto">
              <a:xfrm>
                <a:off x="3208" y="600"/>
                <a:ext cx="1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Rectangle 271"/>
              <p:cNvSpPr>
                <a:spLocks noChangeArrowheads="1"/>
              </p:cNvSpPr>
              <p:nvPr/>
            </p:nvSpPr>
            <p:spPr bwMode="auto">
              <a:xfrm>
                <a:off x="3209" y="630"/>
                <a:ext cx="116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Line 272"/>
              <p:cNvSpPr>
                <a:spLocks noChangeShapeType="1"/>
              </p:cNvSpPr>
              <p:nvPr/>
            </p:nvSpPr>
            <p:spPr bwMode="auto">
              <a:xfrm>
                <a:off x="4369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Rectangle 273"/>
              <p:cNvSpPr>
                <a:spLocks noChangeArrowheads="1"/>
              </p:cNvSpPr>
              <p:nvPr/>
            </p:nvSpPr>
            <p:spPr bwMode="auto">
              <a:xfrm>
                <a:off x="4369" y="600"/>
                <a:ext cx="2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Line 274"/>
              <p:cNvSpPr>
                <a:spLocks noChangeShapeType="1"/>
              </p:cNvSpPr>
              <p:nvPr/>
            </p:nvSpPr>
            <p:spPr bwMode="auto">
              <a:xfrm>
                <a:off x="4371" y="631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Rectangle 275"/>
              <p:cNvSpPr>
                <a:spLocks noChangeArrowheads="1"/>
              </p:cNvSpPr>
              <p:nvPr/>
            </p:nvSpPr>
            <p:spPr bwMode="auto">
              <a:xfrm>
                <a:off x="4371" y="631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Line 276"/>
              <p:cNvSpPr>
                <a:spLocks noChangeShapeType="1"/>
              </p:cNvSpPr>
              <p:nvPr/>
            </p:nvSpPr>
            <p:spPr bwMode="auto">
              <a:xfrm>
                <a:off x="4437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Rectangle 277"/>
              <p:cNvSpPr>
                <a:spLocks noChangeArrowheads="1"/>
              </p:cNvSpPr>
              <p:nvPr/>
            </p:nvSpPr>
            <p:spPr bwMode="auto">
              <a:xfrm>
                <a:off x="4437" y="600"/>
                <a:ext cx="1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Rectangle 278"/>
              <p:cNvSpPr>
                <a:spLocks noChangeArrowheads="1"/>
              </p:cNvSpPr>
              <p:nvPr/>
            </p:nvSpPr>
            <p:spPr bwMode="auto">
              <a:xfrm>
                <a:off x="4438" y="630"/>
                <a:ext cx="105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Line 279"/>
              <p:cNvSpPr>
                <a:spLocks noChangeShapeType="1"/>
              </p:cNvSpPr>
              <p:nvPr/>
            </p:nvSpPr>
            <p:spPr bwMode="auto">
              <a:xfrm>
                <a:off x="5494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Rectangle 280"/>
              <p:cNvSpPr>
                <a:spLocks noChangeArrowheads="1"/>
              </p:cNvSpPr>
              <p:nvPr/>
            </p:nvSpPr>
            <p:spPr bwMode="auto">
              <a:xfrm>
                <a:off x="5494" y="600"/>
                <a:ext cx="2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Line 281"/>
              <p:cNvSpPr>
                <a:spLocks noChangeShapeType="1"/>
              </p:cNvSpPr>
              <p:nvPr/>
            </p:nvSpPr>
            <p:spPr bwMode="auto">
              <a:xfrm>
                <a:off x="583" y="784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583" y="784"/>
                <a:ext cx="71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Line 283"/>
              <p:cNvSpPr>
                <a:spLocks noChangeShapeType="1"/>
              </p:cNvSpPr>
              <p:nvPr/>
            </p:nvSpPr>
            <p:spPr bwMode="auto">
              <a:xfrm>
                <a:off x="1561" y="784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1561" y="784"/>
                <a:ext cx="69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Line 285"/>
              <p:cNvSpPr>
                <a:spLocks noChangeShapeType="1"/>
              </p:cNvSpPr>
              <p:nvPr/>
            </p:nvSpPr>
            <p:spPr bwMode="auto">
              <a:xfrm>
                <a:off x="3142" y="784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3142" y="784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1" name="Line 287"/>
              <p:cNvSpPr>
                <a:spLocks noChangeShapeType="1"/>
              </p:cNvSpPr>
              <p:nvPr/>
            </p:nvSpPr>
            <p:spPr bwMode="auto">
              <a:xfrm>
                <a:off x="4371" y="784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4371" y="784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3" name="Line 289"/>
              <p:cNvSpPr>
                <a:spLocks noChangeShapeType="1"/>
              </p:cNvSpPr>
              <p:nvPr/>
            </p:nvSpPr>
            <p:spPr bwMode="auto">
              <a:xfrm>
                <a:off x="583" y="1244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583" y="1244"/>
                <a:ext cx="71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5" name="Line 291"/>
              <p:cNvSpPr>
                <a:spLocks noChangeShapeType="1"/>
              </p:cNvSpPr>
              <p:nvPr/>
            </p:nvSpPr>
            <p:spPr bwMode="auto">
              <a:xfrm>
                <a:off x="1561" y="1244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1561" y="1244"/>
                <a:ext cx="69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7" name="Line 293"/>
              <p:cNvSpPr>
                <a:spLocks noChangeShapeType="1"/>
              </p:cNvSpPr>
              <p:nvPr/>
            </p:nvSpPr>
            <p:spPr bwMode="auto">
              <a:xfrm>
                <a:off x="3142" y="1244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3142" y="1244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9" name="Line 295"/>
              <p:cNvSpPr>
                <a:spLocks noChangeShapeType="1"/>
              </p:cNvSpPr>
              <p:nvPr/>
            </p:nvSpPr>
            <p:spPr bwMode="auto">
              <a:xfrm>
                <a:off x="4371" y="1244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4371" y="1244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1" name="Line 297"/>
              <p:cNvSpPr>
                <a:spLocks noChangeShapeType="1"/>
              </p:cNvSpPr>
              <p:nvPr/>
            </p:nvSpPr>
            <p:spPr bwMode="auto">
              <a:xfrm>
                <a:off x="583" y="1298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2" name="Rectangle 298"/>
              <p:cNvSpPr>
                <a:spLocks noChangeArrowheads="1"/>
              </p:cNvSpPr>
              <p:nvPr/>
            </p:nvSpPr>
            <p:spPr bwMode="auto">
              <a:xfrm>
                <a:off x="583" y="1298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3" name="Line 299"/>
              <p:cNvSpPr>
                <a:spLocks noChangeShapeType="1"/>
              </p:cNvSpPr>
              <p:nvPr/>
            </p:nvSpPr>
            <p:spPr bwMode="auto">
              <a:xfrm>
                <a:off x="1561" y="1298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4" name="Rectangle 300"/>
              <p:cNvSpPr>
                <a:spLocks noChangeArrowheads="1"/>
              </p:cNvSpPr>
              <p:nvPr/>
            </p:nvSpPr>
            <p:spPr bwMode="auto">
              <a:xfrm>
                <a:off x="1561" y="1298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5" name="Line 301"/>
              <p:cNvSpPr>
                <a:spLocks noChangeShapeType="1"/>
              </p:cNvSpPr>
              <p:nvPr/>
            </p:nvSpPr>
            <p:spPr bwMode="auto">
              <a:xfrm>
                <a:off x="3142" y="1298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6" name="Rectangle 302"/>
              <p:cNvSpPr>
                <a:spLocks noChangeArrowheads="1"/>
              </p:cNvSpPr>
              <p:nvPr/>
            </p:nvSpPr>
            <p:spPr bwMode="auto">
              <a:xfrm>
                <a:off x="3142" y="1298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7" name="Line 303"/>
              <p:cNvSpPr>
                <a:spLocks noChangeShapeType="1"/>
              </p:cNvSpPr>
              <p:nvPr/>
            </p:nvSpPr>
            <p:spPr bwMode="auto">
              <a:xfrm>
                <a:off x="4371" y="1298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8" name="Rectangle 304"/>
              <p:cNvSpPr>
                <a:spLocks noChangeArrowheads="1"/>
              </p:cNvSpPr>
              <p:nvPr/>
            </p:nvSpPr>
            <p:spPr bwMode="auto">
              <a:xfrm>
                <a:off x="4371" y="1298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9" name="Line 305"/>
              <p:cNvSpPr>
                <a:spLocks noChangeShapeType="1"/>
              </p:cNvSpPr>
              <p:nvPr/>
            </p:nvSpPr>
            <p:spPr bwMode="auto">
              <a:xfrm>
                <a:off x="583" y="1420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0" name="Rectangle 306"/>
              <p:cNvSpPr>
                <a:spLocks noChangeArrowheads="1"/>
              </p:cNvSpPr>
              <p:nvPr/>
            </p:nvSpPr>
            <p:spPr bwMode="auto">
              <a:xfrm>
                <a:off x="583" y="1420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1" name="Line 307"/>
              <p:cNvSpPr>
                <a:spLocks noChangeShapeType="1"/>
              </p:cNvSpPr>
              <p:nvPr/>
            </p:nvSpPr>
            <p:spPr bwMode="auto">
              <a:xfrm>
                <a:off x="1561" y="1420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" name="Rectangle 308"/>
              <p:cNvSpPr>
                <a:spLocks noChangeArrowheads="1"/>
              </p:cNvSpPr>
              <p:nvPr/>
            </p:nvSpPr>
            <p:spPr bwMode="auto">
              <a:xfrm>
                <a:off x="1561" y="1420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3" name="Line 309"/>
              <p:cNvSpPr>
                <a:spLocks noChangeShapeType="1"/>
              </p:cNvSpPr>
              <p:nvPr/>
            </p:nvSpPr>
            <p:spPr bwMode="auto">
              <a:xfrm>
                <a:off x="3142" y="1420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4" name="Rectangle 310"/>
              <p:cNvSpPr>
                <a:spLocks noChangeArrowheads="1"/>
              </p:cNvSpPr>
              <p:nvPr/>
            </p:nvSpPr>
            <p:spPr bwMode="auto">
              <a:xfrm>
                <a:off x="3142" y="1420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5" name="Line 311"/>
              <p:cNvSpPr>
                <a:spLocks noChangeShapeType="1"/>
              </p:cNvSpPr>
              <p:nvPr/>
            </p:nvSpPr>
            <p:spPr bwMode="auto">
              <a:xfrm>
                <a:off x="4371" y="1420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6" name="Rectangle 312"/>
              <p:cNvSpPr>
                <a:spLocks noChangeArrowheads="1"/>
              </p:cNvSpPr>
              <p:nvPr/>
            </p:nvSpPr>
            <p:spPr bwMode="auto">
              <a:xfrm>
                <a:off x="4371" y="1420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7" name="Line 313"/>
              <p:cNvSpPr>
                <a:spLocks noChangeShapeType="1"/>
              </p:cNvSpPr>
              <p:nvPr/>
            </p:nvSpPr>
            <p:spPr bwMode="auto">
              <a:xfrm>
                <a:off x="583" y="1460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8" name="Rectangle 314"/>
              <p:cNvSpPr>
                <a:spLocks noChangeArrowheads="1"/>
              </p:cNvSpPr>
              <p:nvPr/>
            </p:nvSpPr>
            <p:spPr bwMode="auto">
              <a:xfrm>
                <a:off x="583" y="1460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9" name="Line 315"/>
              <p:cNvSpPr>
                <a:spLocks noChangeShapeType="1"/>
              </p:cNvSpPr>
              <p:nvPr/>
            </p:nvSpPr>
            <p:spPr bwMode="auto">
              <a:xfrm>
                <a:off x="1561" y="1460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0" name="Rectangle 316"/>
              <p:cNvSpPr>
                <a:spLocks noChangeArrowheads="1"/>
              </p:cNvSpPr>
              <p:nvPr/>
            </p:nvSpPr>
            <p:spPr bwMode="auto">
              <a:xfrm>
                <a:off x="1561" y="1460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1" name="Line 317"/>
              <p:cNvSpPr>
                <a:spLocks noChangeShapeType="1"/>
              </p:cNvSpPr>
              <p:nvPr/>
            </p:nvSpPr>
            <p:spPr bwMode="auto">
              <a:xfrm>
                <a:off x="3142" y="1460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2" name="Rectangle 318"/>
              <p:cNvSpPr>
                <a:spLocks noChangeArrowheads="1"/>
              </p:cNvSpPr>
              <p:nvPr/>
            </p:nvSpPr>
            <p:spPr bwMode="auto">
              <a:xfrm>
                <a:off x="3142" y="1460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3" name="Line 319"/>
              <p:cNvSpPr>
                <a:spLocks noChangeShapeType="1"/>
              </p:cNvSpPr>
              <p:nvPr/>
            </p:nvSpPr>
            <p:spPr bwMode="auto">
              <a:xfrm>
                <a:off x="4371" y="1460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4" name="Rectangle 320"/>
              <p:cNvSpPr>
                <a:spLocks noChangeArrowheads="1"/>
              </p:cNvSpPr>
              <p:nvPr/>
            </p:nvSpPr>
            <p:spPr bwMode="auto">
              <a:xfrm>
                <a:off x="4371" y="1460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5" name="Line 321"/>
              <p:cNvSpPr>
                <a:spLocks noChangeShapeType="1"/>
              </p:cNvSpPr>
              <p:nvPr/>
            </p:nvSpPr>
            <p:spPr bwMode="auto">
              <a:xfrm>
                <a:off x="583" y="1643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6" name="Rectangle 322"/>
              <p:cNvSpPr>
                <a:spLocks noChangeArrowheads="1"/>
              </p:cNvSpPr>
              <p:nvPr/>
            </p:nvSpPr>
            <p:spPr bwMode="auto">
              <a:xfrm>
                <a:off x="583" y="1643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7" name="Line 323"/>
              <p:cNvSpPr>
                <a:spLocks noChangeShapeType="1"/>
              </p:cNvSpPr>
              <p:nvPr/>
            </p:nvSpPr>
            <p:spPr bwMode="auto">
              <a:xfrm>
                <a:off x="1561" y="1643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8" name="Rectangle 324"/>
              <p:cNvSpPr>
                <a:spLocks noChangeArrowheads="1"/>
              </p:cNvSpPr>
              <p:nvPr/>
            </p:nvSpPr>
            <p:spPr bwMode="auto">
              <a:xfrm>
                <a:off x="1561" y="1643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9" name="Line 325"/>
              <p:cNvSpPr>
                <a:spLocks noChangeShapeType="1"/>
              </p:cNvSpPr>
              <p:nvPr/>
            </p:nvSpPr>
            <p:spPr bwMode="auto">
              <a:xfrm>
                <a:off x="3142" y="1643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0" name="Rectangle 326"/>
              <p:cNvSpPr>
                <a:spLocks noChangeArrowheads="1"/>
              </p:cNvSpPr>
              <p:nvPr/>
            </p:nvSpPr>
            <p:spPr bwMode="auto">
              <a:xfrm>
                <a:off x="3142" y="1643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1" name="Line 327"/>
              <p:cNvSpPr>
                <a:spLocks noChangeShapeType="1"/>
              </p:cNvSpPr>
              <p:nvPr/>
            </p:nvSpPr>
            <p:spPr bwMode="auto">
              <a:xfrm>
                <a:off x="4371" y="1643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2" name="Rectangle 328"/>
              <p:cNvSpPr>
                <a:spLocks noChangeArrowheads="1"/>
              </p:cNvSpPr>
              <p:nvPr/>
            </p:nvSpPr>
            <p:spPr bwMode="auto">
              <a:xfrm>
                <a:off x="4371" y="1643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3" name="Line 329"/>
              <p:cNvSpPr>
                <a:spLocks noChangeShapeType="1"/>
              </p:cNvSpPr>
              <p:nvPr/>
            </p:nvSpPr>
            <p:spPr bwMode="auto">
              <a:xfrm>
                <a:off x="583" y="1826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4" name="Rectangle 330"/>
              <p:cNvSpPr>
                <a:spLocks noChangeArrowheads="1"/>
              </p:cNvSpPr>
              <p:nvPr/>
            </p:nvSpPr>
            <p:spPr bwMode="auto">
              <a:xfrm>
                <a:off x="583" y="1826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5" name="Line 331"/>
              <p:cNvSpPr>
                <a:spLocks noChangeShapeType="1"/>
              </p:cNvSpPr>
              <p:nvPr/>
            </p:nvSpPr>
            <p:spPr bwMode="auto">
              <a:xfrm>
                <a:off x="1561" y="1826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6" name="Rectangle 332"/>
              <p:cNvSpPr>
                <a:spLocks noChangeArrowheads="1"/>
              </p:cNvSpPr>
              <p:nvPr/>
            </p:nvSpPr>
            <p:spPr bwMode="auto">
              <a:xfrm>
                <a:off x="1561" y="1826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7" name="Line 333"/>
              <p:cNvSpPr>
                <a:spLocks noChangeShapeType="1"/>
              </p:cNvSpPr>
              <p:nvPr/>
            </p:nvSpPr>
            <p:spPr bwMode="auto">
              <a:xfrm>
                <a:off x="3142" y="1826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8" name="Rectangle 334"/>
              <p:cNvSpPr>
                <a:spLocks noChangeArrowheads="1"/>
              </p:cNvSpPr>
              <p:nvPr/>
            </p:nvSpPr>
            <p:spPr bwMode="auto">
              <a:xfrm>
                <a:off x="3142" y="1826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9" name="Line 335"/>
              <p:cNvSpPr>
                <a:spLocks noChangeShapeType="1"/>
              </p:cNvSpPr>
              <p:nvPr/>
            </p:nvSpPr>
            <p:spPr bwMode="auto">
              <a:xfrm>
                <a:off x="4371" y="1826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0" name="Rectangle 336"/>
              <p:cNvSpPr>
                <a:spLocks noChangeArrowheads="1"/>
              </p:cNvSpPr>
              <p:nvPr/>
            </p:nvSpPr>
            <p:spPr bwMode="auto">
              <a:xfrm>
                <a:off x="4371" y="1826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1" name="Line 337"/>
              <p:cNvSpPr>
                <a:spLocks noChangeShapeType="1"/>
              </p:cNvSpPr>
              <p:nvPr/>
            </p:nvSpPr>
            <p:spPr bwMode="auto">
              <a:xfrm>
                <a:off x="583" y="2009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2" name="Rectangle 338"/>
              <p:cNvSpPr>
                <a:spLocks noChangeArrowheads="1"/>
              </p:cNvSpPr>
              <p:nvPr/>
            </p:nvSpPr>
            <p:spPr bwMode="auto">
              <a:xfrm>
                <a:off x="583" y="2009"/>
                <a:ext cx="7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3" name="Line 339"/>
              <p:cNvSpPr>
                <a:spLocks noChangeShapeType="1"/>
              </p:cNvSpPr>
              <p:nvPr/>
            </p:nvSpPr>
            <p:spPr bwMode="auto">
              <a:xfrm>
                <a:off x="1561" y="2009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4" name="Rectangle 340"/>
              <p:cNvSpPr>
                <a:spLocks noChangeArrowheads="1"/>
              </p:cNvSpPr>
              <p:nvPr/>
            </p:nvSpPr>
            <p:spPr bwMode="auto">
              <a:xfrm>
                <a:off x="1561" y="2009"/>
                <a:ext cx="69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5" name="Line 341"/>
              <p:cNvSpPr>
                <a:spLocks noChangeShapeType="1"/>
              </p:cNvSpPr>
              <p:nvPr/>
            </p:nvSpPr>
            <p:spPr bwMode="auto">
              <a:xfrm>
                <a:off x="3142" y="2009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6" name="Rectangle 342"/>
              <p:cNvSpPr>
                <a:spLocks noChangeArrowheads="1"/>
              </p:cNvSpPr>
              <p:nvPr/>
            </p:nvSpPr>
            <p:spPr bwMode="auto">
              <a:xfrm>
                <a:off x="3142" y="2009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7" name="Line 343"/>
              <p:cNvSpPr>
                <a:spLocks noChangeShapeType="1"/>
              </p:cNvSpPr>
              <p:nvPr/>
            </p:nvSpPr>
            <p:spPr bwMode="auto">
              <a:xfrm>
                <a:off x="4371" y="2009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8" name="Rectangle 344"/>
              <p:cNvSpPr>
                <a:spLocks noChangeArrowheads="1"/>
              </p:cNvSpPr>
              <p:nvPr/>
            </p:nvSpPr>
            <p:spPr bwMode="auto">
              <a:xfrm>
                <a:off x="4371" y="2009"/>
                <a:ext cx="64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9" name="Line 345"/>
              <p:cNvSpPr>
                <a:spLocks noChangeShapeType="1"/>
              </p:cNvSpPr>
              <p:nvPr/>
            </p:nvSpPr>
            <p:spPr bwMode="auto">
              <a:xfrm>
                <a:off x="583" y="2192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0" name="Rectangle 346"/>
              <p:cNvSpPr>
                <a:spLocks noChangeArrowheads="1"/>
              </p:cNvSpPr>
              <p:nvPr/>
            </p:nvSpPr>
            <p:spPr bwMode="auto">
              <a:xfrm>
                <a:off x="583" y="2192"/>
                <a:ext cx="71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1" name="Line 347"/>
              <p:cNvSpPr>
                <a:spLocks noChangeShapeType="1"/>
              </p:cNvSpPr>
              <p:nvPr/>
            </p:nvSpPr>
            <p:spPr bwMode="auto">
              <a:xfrm>
                <a:off x="1561" y="2192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2" name="Rectangle 348"/>
              <p:cNvSpPr>
                <a:spLocks noChangeArrowheads="1"/>
              </p:cNvSpPr>
              <p:nvPr/>
            </p:nvSpPr>
            <p:spPr bwMode="auto">
              <a:xfrm>
                <a:off x="1561" y="2192"/>
                <a:ext cx="69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3" name="Line 349"/>
              <p:cNvSpPr>
                <a:spLocks noChangeShapeType="1"/>
              </p:cNvSpPr>
              <p:nvPr/>
            </p:nvSpPr>
            <p:spPr bwMode="auto">
              <a:xfrm>
                <a:off x="3142" y="2192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4" name="Rectangle 350"/>
              <p:cNvSpPr>
                <a:spLocks noChangeArrowheads="1"/>
              </p:cNvSpPr>
              <p:nvPr/>
            </p:nvSpPr>
            <p:spPr bwMode="auto">
              <a:xfrm>
                <a:off x="3142" y="2192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5" name="Line 351"/>
              <p:cNvSpPr>
                <a:spLocks noChangeShapeType="1"/>
              </p:cNvSpPr>
              <p:nvPr/>
            </p:nvSpPr>
            <p:spPr bwMode="auto">
              <a:xfrm>
                <a:off x="4371" y="2192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6" name="Rectangle 352"/>
              <p:cNvSpPr>
                <a:spLocks noChangeArrowheads="1"/>
              </p:cNvSpPr>
              <p:nvPr/>
            </p:nvSpPr>
            <p:spPr bwMode="auto">
              <a:xfrm>
                <a:off x="4371" y="2192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7" name="Rectangle 353"/>
              <p:cNvSpPr>
                <a:spLocks noChangeArrowheads="1"/>
              </p:cNvSpPr>
              <p:nvPr/>
            </p:nvSpPr>
            <p:spPr bwMode="auto">
              <a:xfrm>
                <a:off x="264" y="630"/>
                <a:ext cx="4" cy="2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8" name="Rectangle 354"/>
              <p:cNvSpPr>
                <a:spLocks noChangeArrowheads="1"/>
              </p:cNvSpPr>
              <p:nvPr/>
            </p:nvSpPr>
            <p:spPr bwMode="auto">
              <a:xfrm>
                <a:off x="268" y="2902"/>
                <a:ext cx="31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9" name="Rectangle 355"/>
              <p:cNvSpPr>
                <a:spLocks noChangeArrowheads="1"/>
              </p:cNvSpPr>
              <p:nvPr/>
            </p:nvSpPr>
            <p:spPr bwMode="auto">
              <a:xfrm>
                <a:off x="580" y="633"/>
                <a:ext cx="3" cy="227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0" name="Line 356"/>
              <p:cNvSpPr>
                <a:spLocks noChangeShapeType="1"/>
              </p:cNvSpPr>
              <p:nvPr/>
            </p:nvSpPr>
            <p:spPr bwMode="auto">
              <a:xfrm>
                <a:off x="583" y="2903"/>
                <a:ext cx="7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1" name="Rectangle 357"/>
              <p:cNvSpPr>
                <a:spLocks noChangeArrowheads="1"/>
              </p:cNvSpPr>
              <p:nvPr/>
            </p:nvSpPr>
            <p:spPr bwMode="auto">
              <a:xfrm>
                <a:off x="583" y="2903"/>
                <a:ext cx="71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2" name="Rectangle 358"/>
              <p:cNvSpPr>
                <a:spLocks noChangeArrowheads="1"/>
              </p:cNvSpPr>
              <p:nvPr/>
            </p:nvSpPr>
            <p:spPr bwMode="auto">
              <a:xfrm>
                <a:off x="654" y="630"/>
                <a:ext cx="3" cy="2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3" name="Rectangle 359"/>
              <p:cNvSpPr>
                <a:spLocks noChangeArrowheads="1"/>
              </p:cNvSpPr>
              <p:nvPr/>
            </p:nvSpPr>
            <p:spPr bwMode="auto">
              <a:xfrm>
                <a:off x="657" y="2902"/>
                <a:ext cx="904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4" name="Line 360"/>
              <p:cNvSpPr>
                <a:spLocks noChangeShapeType="1"/>
              </p:cNvSpPr>
              <p:nvPr/>
            </p:nvSpPr>
            <p:spPr bwMode="auto">
              <a:xfrm>
                <a:off x="1561" y="2903"/>
                <a:ext cx="69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5" name="Rectangle 361"/>
              <p:cNvSpPr>
                <a:spLocks noChangeArrowheads="1"/>
              </p:cNvSpPr>
              <p:nvPr/>
            </p:nvSpPr>
            <p:spPr bwMode="auto">
              <a:xfrm>
                <a:off x="1561" y="2903"/>
                <a:ext cx="69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6" name="Line 362"/>
              <p:cNvSpPr>
                <a:spLocks noChangeShapeType="1"/>
              </p:cNvSpPr>
              <p:nvPr/>
            </p:nvSpPr>
            <p:spPr bwMode="auto">
              <a:xfrm>
                <a:off x="2564" y="600"/>
                <a:ext cx="1" cy="30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7" name="Rectangle 363"/>
              <p:cNvSpPr>
                <a:spLocks noChangeArrowheads="1"/>
              </p:cNvSpPr>
              <p:nvPr/>
            </p:nvSpPr>
            <p:spPr bwMode="auto">
              <a:xfrm>
                <a:off x="2564" y="600"/>
                <a:ext cx="1" cy="30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8" name="Rectangle 364"/>
              <p:cNvSpPr>
                <a:spLocks noChangeArrowheads="1"/>
              </p:cNvSpPr>
              <p:nvPr/>
            </p:nvSpPr>
            <p:spPr bwMode="auto">
              <a:xfrm>
                <a:off x="1633" y="2902"/>
                <a:ext cx="1509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9" name="Rectangle 365"/>
              <p:cNvSpPr>
                <a:spLocks noChangeArrowheads="1"/>
              </p:cNvSpPr>
              <p:nvPr/>
            </p:nvSpPr>
            <p:spPr bwMode="auto">
              <a:xfrm>
                <a:off x="3139" y="633"/>
                <a:ext cx="3" cy="227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0" name="Line 366"/>
              <p:cNvSpPr>
                <a:spLocks noChangeShapeType="1"/>
              </p:cNvSpPr>
              <p:nvPr/>
            </p:nvSpPr>
            <p:spPr bwMode="auto">
              <a:xfrm>
                <a:off x="3142" y="2903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1" name="Rectangle 367"/>
              <p:cNvSpPr>
                <a:spLocks noChangeArrowheads="1"/>
              </p:cNvSpPr>
              <p:nvPr/>
            </p:nvSpPr>
            <p:spPr bwMode="auto">
              <a:xfrm>
                <a:off x="3142" y="2903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2" name="Rectangle 368"/>
              <p:cNvSpPr>
                <a:spLocks noChangeArrowheads="1"/>
              </p:cNvSpPr>
              <p:nvPr/>
            </p:nvSpPr>
            <p:spPr bwMode="auto">
              <a:xfrm>
                <a:off x="3206" y="630"/>
                <a:ext cx="3" cy="2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3" name="Rectangle 369"/>
              <p:cNvSpPr>
                <a:spLocks noChangeArrowheads="1"/>
              </p:cNvSpPr>
              <p:nvPr/>
            </p:nvSpPr>
            <p:spPr bwMode="auto">
              <a:xfrm>
                <a:off x="3209" y="2902"/>
                <a:ext cx="1162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4" name="Rectangle 370"/>
              <p:cNvSpPr>
                <a:spLocks noChangeArrowheads="1"/>
              </p:cNvSpPr>
              <p:nvPr/>
            </p:nvSpPr>
            <p:spPr bwMode="auto">
              <a:xfrm>
                <a:off x="4368" y="633"/>
                <a:ext cx="3" cy="227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5" name="Line 371"/>
              <p:cNvSpPr>
                <a:spLocks noChangeShapeType="1"/>
              </p:cNvSpPr>
              <p:nvPr/>
            </p:nvSpPr>
            <p:spPr bwMode="auto">
              <a:xfrm>
                <a:off x="4371" y="2903"/>
                <a:ext cx="64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6" name="Rectangle 372"/>
              <p:cNvSpPr>
                <a:spLocks noChangeArrowheads="1"/>
              </p:cNvSpPr>
              <p:nvPr/>
            </p:nvSpPr>
            <p:spPr bwMode="auto">
              <a:xfrm>
                <a:off x="4371" y="2903"/>
                <a:ext cx="64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7" name="Rectangle 373"/>
              <p:cNvSpPr>
                <a:spLocks noChangeArrowheads="1"/>
              </p:cNvSpPr>
              <p:nvPr/>
            </p:nvSpPr>
            <p:spPr bwMode="auto">
              <a:xfrm>
                <a:off x="4435" y="630"/>
                <a:ext cx="3" cy="2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8" name="Rectangle 374"/>
              <p:cNvSpPr>
                <a:spLocks noChangeArrowheads="1"/>
              </p:cNvSpPr>
              <p:nvPr/>
            </p:nvSpPr>
            <p:spPr bwMode="auto">
              <a:xfrm>
                <a:off x="4438" y="2902"/>
                <a:ext cx="1058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9" name="Rectangle 375"/>
              <p:cNvSpPr>
                <a:spLocks noChangeArrowheads="1"/>
              </p:cNvSpPr>
              <p:nvPr/>
            </p:nvSpPr>
            <p:spPr bwMode="auto">
              <a:xfrm>
                <a:off x="5493" y="633"/>
                <a:ext cx="3" cy="227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0" name="Rectangle 376"/>
              <p:cNvSpPr>
                <a:spLocks noChangeArrowheads="1"/>
              </p:cNvSpPr>
              <p:nvPr/>
            </p:nvSpPr>
            <p:spPr bwMode="auto">
              <a:xfrm>
                <a:off x="1558" y="633"/>
                <a:ext cx="3" cy="227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1" name="Rectangle 377"/>
              <p:cNvSpPr>
                <a:spLocks noChangeArrowheads="1"/>
              </p:cNvSpPr>
              <p:nvPr/>
            </p:nvSpPr>
            <p:spPr bwMode="auto">
              <a:xfrm>
                <a:off x="1630" y="630"/>
                <a:ext cx="3" cy="227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2" name="Line 378"/>
              <p:cNvSpPr>
                <a:spLocks noChangeShapeType="1"/>
              </p:cNvSpPr>
              <p:nvPr/>
            </p:nvSpPr>
            <p:spPr bwMode="auto">
              <a:xfrm>
                <a:off x="266" y="2905"/>
                <a:ext cx="1" cy="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3" name="Rectangle 379"/>
              <p:cNvSpPr>
                <a:spLocks noChangeArrowheads="1"/>
              </p:cNvSpPr>
              <p:nvPr/>
            </p:nvSpPr>
            <p:spPr bwMode="auto">
              <a:xfrm>
                <a:off x="266" y="2905"/>
                <a:ext cx="2" cy="6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4" name="Rectangle 380"/>
              <p:cNvSpPr>
                <a:spLocks noChangeArrowheads="1"/>
              </p:cNvSpPr>
              <p:nvPr/>
            </p:nvSpPr>
            <p:spPr bwMode="auto">
              <a:xfrm>
                <a:off x="268" y="2973"/>
                <a:ext cx="31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5" name="Line 381"/>
              <p:cNvSpPr>
                <a:spLocks noChangeShapeType="1"/>
              </p:cNvSpPr>
              <p:nvPr/>
            </p:nvSpPr>
            <p:spPr bwMode="auto">
              <a:xfrm>
                <a:off x="582" y="2905"/>
                <a:ext cx="1" cy="6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6" name="Rectangle 382"/>
              <p:cNvSpPr>
                <a:spLocks noChangeArrowheads="1"/>
              </p:cNvSpPr>
              <p:nvPr/>
            </p:nvSpPr>
            <p:spPr bwMode="auto">
              <a:xfrm>
                <a:off x="582" y="2905"/>
                <a:ext cx="1" cy="68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7" name="Line 383"/>
              <p:cNvSpPr>
                <a:spLocks noChangeShapeType="1"/>
              </p:cNvSpPr>
              <p:nvPr/>
            </p:nvSpPr>
            <p:spPr bwMode="auto">
              <a:xfrm>
                <a:off x="2564" y="2905"/>
                <a:ext cx="1" cy="123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8" name="Rectangle 384"/>
              <p:cNvSpPr>
                <a:spLocks noChangeArrowheads="1"/>
              </p:cNvSpPr>
              <p:nvPr/>
            </p:nvSpPr>
            <p:spPr bwMode="auto">
              <a:xfrm>
                <a:off x="2564" y="2905"/>
                <a:ext cx="1" cy="123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9" name="Rectangle 385"/>
              <p:cNvSpPr>
                <a:spLocks noChangeArrowheads="1"/>
              </p:cNvSpPr>
              <p:nvPr/>
            </p:nvSpPr>
            <p:spPr bwMode="auto">
              <a:xfrm>
                <a:off x="264" y="2973"/>
                <a:ext cx="4" cy="18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0" name="Rectangle 386"/>
              <p:cNvSpPr>
                <a:spLocks noChangeArrowheads="1"/>
              </p:cNvSpPr>
              <p:nvPr/>
            </p:nvSpPr>
            <p:spPr bwMode="auto">
              <a:xfrm>
                <a:off x="268" y="3150"/>
                <a:ext cx="315" cy="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1" name="Rectangle 387"/>
              <p:cNvSpPr>
                <a:spLocks noChangeArrowheads="1"/>
              </p:cNvSpPr>
              <p:nvPr/>
            </p:nvSpPr>
            <p:spPr bwMode="auto">
              <a:xfrm>
                <a:off x="580" y="2975"/>
                <a:ext cx="3" cy="17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2" name="Line 388"/>
              <p:cNvSpPr>
                <a:spLocks noChangeShapeType="1"/>
              </p:cNvSpPr>
              <p:nvPr/>
            </p:nvSpPr>
            <p:spPr bwMode="auto">
              <a:xfrm>
                <a:off x="266" y="31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3" name="Rectangle 389"/>
              <p:cNvSpPr>
                <a:spLocks noChangeArrowheads="1"/>
              </p:cNvSpPr>
              <p:nvPr/>
            </p:nvSpPr>
            <p:spPr bwMode="auto">
              <a:xfrm>
                <a:off x="266" y="3153"/>
                <a:ext cx="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4" name="Line 390"/>
              <p:cNvSpPr>
                <a:spLocks noChangeShapeType="1"/>
              </p:cNvSpPr>
              <p:nvPr/>
            </p:nvSpPr>
            <p:spPr bwMode="auto">
              <a:xfrm>
                <a:off x="582" y="31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5" name="Rectangle 391"/>
              <p:cNvSpPr>
                <a:spLocks noChangeArrowheads="1"/>
              </p:cNvSpPr>
              <p:nvPr/>
            </p:nvSpPr>
            <p:spPr bwMode="auto">
              <a:xfrm>
                <a:off x="582" y="3153"/>
                <a:ext cx="1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6" name="Line 392"/>
              <p:cNvSpPr>
                <a:spLocks noChangeShapeType="1"/>
              </p:cNvSpPr>
              <p:nvPr/>
            </p:nvSpPr>
            <p:spPr bwMode="auto">
              <a:xfrm>
                <a:off x="656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7" name="Rectangle 393"/>
              <p:cNvSpPr>
                <a:spLocks noChangeArrowheads="1"/>
              </p:cNvSpPr>
              <p:nvPr/>
            </p:nvSpPr>
            <p:spPr bwMode="auto">
              <a:xfrm>
                <a:off x="656" y="2905"/>
                <a:ext cx="1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8" name="Line 394"/>
              <p:cNvSpPr>
                <a:spLocks noChangeShapeType="1"/>
              </p:cNvSpPr>
              <p:nvPr/>
            </p:nvSpPr>
            <p:spPr bwMode="auto">
              <a:xfrm>
                <a:off x="1559" y="2948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19" name="Rectangle 395"/>
              <p:cNvSpPr>
                <a:spLocks noChangeArrowheads="1"/>
              </p:cNvSpPr>
              <p:nvPr/>
            </p:nvSpPr>
            <p:spPr bwMode="auto">
              <a:xfrm>
                <a:off x="1559" y="2948"/>
                <a:ext cx="2" cy="20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0" name="Line 396"/>
              <p:cNvSpPr>
                <a:spLocks noChangeShapeType="1"/>
              </p:cNvSpPr>
              <p:nvPr/>
            </p:nvSpPr>
            <p:spPr bwMode="auto">
              <a:xfrm>
                <a:off x="1632" y="2948"/>
                <a:ext cx="1" cy="205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1" name="Rectangle 397"/>
              <p:cNvSpPr>
                <a:spLocks noChangeArrowheads="1"/>
              </p:cNvSpPr>
              <p:nvPr/>
            </p:nvSpPr>
            <p:spPr bwMode="auto">
              <a:xfrm>
                <a:off x="1632" y="2948"/>
                <a:ext cx="1" cy="206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2" name="Line 398"/>
              <p:cNvSpPr>
                <a:spLocks noChangeShapeType="1"/>
              </p:cNvSpPr>
              <p:nvPr/>
            </p:nvSpPr>
            <p:spPr bwMode="auto">
              <a:xfrm>
                <a:off x="2564" y="3077"/>
                <a:ext cx="1" cy="76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3" name="Rectangle 399"/>
              <p:cNvSpPr>
                <a:spLocks noChangeArrowheads="1"/>
              </p:cNvSpPr>
              <p:nvPr/>
            </p:nvSpPr>
            <p:spPr bwMode="auto">
              <a:xfrm>
                <a:off x="2564" y="3077"/>
                <a:ext cx="1" cy="77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4" name="Line 400"/>
              <p:cNvSpPr>
                <a:spLocks noChangeShapeType="1"/>
              </p:cNvSpPr>
              <p:nvPr/>
            </p:nvSpPr>
            <p:spPr bwMode="auto">
              <a:xfrm>
                <a:off x="3140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5" name="Rectangle 401"/>
              <p:cNvSpPr>
                <a:spLocks noChangeArrowheads="1"/>
              </p:cNvSpPr>
              <p:nvPr/>
            </p:nvSpPr>
            <p:spPr bwMode="auto">
              <a:xfrm>
                <a:off x="3140" y="2905"/>
                <a:ext cx="2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6" name="Line 402"/>
              <p:cNvSpPr>
                <a:spLocks noChangeShapeType="1"/>
              </p:cNvSpPr>
              <p:nvPr/>
            </p:nvSpPr>
            <p:spPr bwMode="auto">
              <a:xfrm>
                <a:off x="3208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7" name="Rectangle 403"/>
              <p:cNvSpPr>
                <a:spLocks noChangeArrowheads="1"/>
              </p:cNvSpPr>
              <p:nvPr/>
            </p:nvSpPr>
            <p:spPr bwMode="auto">
              <a:xfrm>
                <a:off x="3208" y="2905"/>
                <a:ext cx="1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8" name="Line 404"/>
              <p:cNvSpPr>
                <a:spLocks noChangeShapeType="1"/>
              </p:cNvSpPr>
              <p:nvPr/>
            </p:nvSpPr>
            <p:spPr bwMode="auto">
              <a:xfrm>
                <a:off x="4369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29" name="Rectangle 405"/>
              <p:cNvSpPr>
                <a:spLocks noChangeArrowheads="1"/>
              </p:cNvSpPr>
              <p:nvPr/>
            </p:nvSpPr>
            <p:spPr bwMode="auto">
              <a:xfrm>
                <a:off x="4369" y="2905"/>
                <a:ext cx="2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0" name="Line 406"/>
              <p:cNvSpPr>
                <a:spLocks noChangeShapeType="1"/>
              </p:cNvSpPr>
              <p:nvPr/>
            </p:nvSpPr>
            <p:spPr bwMode="auto">
              <a:xfrm>
                <a:off x="4437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1" name="Rectangle 407"/>
              <p:cNvSpPr>
                <a:spLocks noChangeArrowheads="1"/>
              </p:cNvSpPr>
              <p:nvPr/>
            </p:nvSpPr>
            <p:spPr bwMode="auto">
              <a:xfrm>
                <a:off x="4437" y="2905"/>
                <a:ext cx="1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2" name="Line 408"/>
              <p:cNvSpPr>
                <a:spLocks noChangeShapeType="1"/>
              </p:cNvSpPr>
              <p:nvPr/>
            </p:nvSpPr>
            <p:spPr bwMode="auto">
              <a:xfrm>
                <a:off x="5494" y="2905"/>
                <a:ext cx="1" cy="248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3" name="Rectangle 409"/>
              <p:cNvSpPr>
                <a:spLocks noChangeArrowheads="1"/>
              </p:cNvSpPr>
              <p:nvPr/>
            </p:nvSpPr>
            <p:spPr bwMode="auto">
              <a:xfrm>
                <a:off x="5494" y="2905"/>
                <a:ext cx="2" cy="249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4" name="Line 410"/>
              <p:cNvSpPr>
                <a:spLocks noChangeShapeType="1"/>
              </p:cNvSpPr>
              <p:nvPr/>
            </p:nvSpPr>
            <p:spPr bwMode="auto">
              <a:xfrm>
                <a:off x="266" y="0"/>
                <a:ext cx="5230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5" name="Rectangle 411"/>
              <p:cNvSpPr>
                <a:spLocks noChangeArrowheads="1"/>
              </p:cNvSpPr>
              <p:nvPr/>
            </p:nvSpPr>
            <p:spPr bwMode="auto">
              <a:xfrm>
                <a:off x="266" y="0"/>
                <a:ext cx="523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6" name="Line 412"/>
              <p:cNvSpPr>
                <a:spLocks noChangeShapeType="1"/>
              </p:cNvSpPr>
              <p:nvPr/>
            </p:nvSpPr>
            <p:spPr bwMode="auto">
              <a:xfrm>
                <a:off x="5496" y="19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7" name="Rectangle 413"/>
              <p:cNvSpPr>
                <a:spLocks noChangeArrowheads="1"/>
              </p:cNvSpPr>
              <p:nvPr/>
            </p:nvSpPr>
            <p:spPr bwMode="auto">
              <a:xfrm>
                <a:off x="5496" y="197"/>
                <a:ext cx="2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8" name="Line 414"/>
              <p:cNvSpPr>
                <a:spLocks noChangeShapeType="1"/>
              </p:cNvSpPr>
              <p:nvPr/>
            </p:nvSpPr>
            <p:spPr bwMode="auto">
              <a:xfrm>
                <a:off x="5496" y="59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39" name="Rectangle 415"/>
              <p:cNvSpPr>
                <a:spLocks noChangeArrowheads="1"/>
              </p:cNvSpPr>
              <p:nvPr/>
            </p:nvSpPr>
            <p:spPr bwMode="auto">
              <a:xfrm>
                <a:off x="5496" y="599"/>
                <a:ext cx="2" cy="1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0" name="Line 416"/>
              <p:cNvSpPr>
                <a:spLocks noChangeShapeType="1"/>
              </p:cNvSpPr>
              <p:nvPr/>
            </p:nvSpPr>
            <p:spPr bwMode="auto">
              <a:xfrm>
                <a:off x="5496" y="63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1" name="Rectangle 417"/>
              <p:cNvSpPr>
                <a:spLocks noChangeArrowheads="1"/>
              </p:cNvSpPr>
              <p:nvPr/>
            </p:nvSpPr>
            <p:spPr bwMode="auto">
              <a:xfrm>
                <a:off x="5496" y="631"/>
                <a:ext cx="2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2" name="Line 418"/>
              <p:cNvSpPr>
                <a:spLocks noChangeShapeType="1"/>
              </p:cNvSpPr>
              <p:nvPr/>
            </p:nvSpPr>
            <p:spPr bwMode="auto">
              <a:xfrm>
                <a:off x="5496" y="7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3" name="Rectangle 419"/>
              <p:cNvSpPr>
                <a:spLocks noChangeArrowheads="1"/>
              </p:cNvSpPr>
              <p:nvPr/>
            </p:nvSpPr>
            <p:spPr bwMode="auto">
              <a:xfrm>
                <a:off x="5496" y="784"/>
                <a:ext cx="2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4" name="Line 420"/>
              <p:cNvSpPr>
                <a:spLocks noChangeShapeType="1"/>
              </p:cNvSpPr>
              <p:nvPr/>
            </p:nvSpPr>
            <p:spPr bwMode="auto">
              <a:xfrm>
                <a:off x="5496" y="124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45" name="Rectangle 421"/>
              <p:cNvSpPr>
                <a:spLocks noChangeArrowheads="1"/>
              </p:cNvSpPr>
              <p:nvPr/>
            </p:nvSpPr>
            <p:spPr bwMode="auto">
              <a:xfrm>
                <a:off x="5496" y="1244"/>
                <a:ext cx="2" cy="2"/>
              </a:xfrm>
              <a:prstGeom prst="rect">
                <a:avLst/>
              </a:prstGeom>
              <a:solidFill>
                <a:srgbClr val="D0D7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47" name="Line 423"/>
            <p:cNvSpPr>
              <a:spLocks noChangeShapeType="1"/>
            </p:cNvSpPr>
            <p:nvPr/>
          </p:nvSpPr>
          <p:spPr bwMode="auto">
            <a:xfrm>
              <a:off x="5496" y="1298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8" name="Rectangle 424"/>
            <p:cNvSpPr>
              <a:spLocks noChangeArrowheads="1"/>
            </p:cNvSpPr>
            <p:nvPr/>
          </p:nvSpPr>
          <p:spPr bwMode="auto">
            <a:xfrm>
              <a:off x="5496" y="1298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9" name="Line 425"/>
            <p:cNvSpPr>
              <a:spLocks noChangeShapeType="1"/>
            </p:cNvSpPr>
            <p:nvPr/>
          </p:nvSpPr>
          <p:spPr bwMode="auto">
            <a:xfrm>
              <a:off x="5496" y="142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0" name="Rectangle 426"/>
            <p:cNvSpPr>
              <a:spLocks noChangeArrowheads="1"/>
            </p:cNvSpPr>
            <p:nvPr/>
          </p:nvSpPr>
          <p:spPr bwMode="auto">
            <a:xfrm>
              <a:off x="5496" y="1420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1" name="Line 427"/>
            <p:cNvSpPr>
              <a:spLocks noChangeShapeType="1"/>
            </p:cNvSpPr>
            <p:nvPr/>
          </p:nvSpPr>
          <p:spPr bwMode="auto">
            <a:xfrm>
              <a:off x="5496" y="1460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2" name="Rectangle 428"/>
            <p:cNvSpPr>
              <a:spLocks noChangeArrowheads="1"/>
            </p:cNvSpPr>
            <p:nvPr/>
          </p:nvSpPr>
          <p:spPr bwMode="auto">
            <a:xfrm>
              <a:off x="5496" y="1460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3" name="Line 429"/>
            <p:cNvSpPr>
              <a:spLocks noChangeShapeType="1"/>
            </p:cNvSpPr>
            <p:nvPr/>
          </p:nvSpPr>
          <p:spPr bwMode="auto">
            <a:xfrm>
              <a:off x="5496" y="164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4" name="Rectangle 430"/>
            <p:cNvSpPr>
              <a:spLocks noChangeArrowheads="1"/>
            </p:cNvSpPr>
            <p:nvPr/>
          </p:nvSpPr>
          <p:spPr bwMode="auto">
            <a:xfrm>
              <a:off x="5496" y="1643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5" name="Line 431"/>
            <p:cNvSpPr>
              <a:spLocks noChangeShapeType="1"/>
            </p:cNvSpPr>
            <p:nvPr/>
          </p:nvSpPr>
          <p:spPr bwMode="auto">
            <a:xfrm>
              <a:off x="5496" y="1826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6" name="Rectangle 432"/>
            <p:cNvSpPr>
              <a:spLocks noChangeArrowheads="1"/>
            </p:cNvSpPr>
            <p:nvPr/>
          </p:nvSpPr>
          <p:spPr bwMode="auto">
            <a:xfrm>
              <a:off x="5496" y="1826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7" name="Line 433"/>
            <p:cNvSpPr>
              <a:spLocks noChangeShapeType="1"/>
            </p:cNvSpPr>
            <p:nvPr/>
          </p:nvSpPr>
          <p:spPr bwMode="auto">
            <a:xfrm>
              <a:off x="5496" y="2009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8" name="Rectangle 434"/>
            <p:cNvSpPr>
              <a:spLocks noChangeArrowheads="1"/>
            </p:cNvSpPr>
            <p:nvPr/>
          </p:nvSpPr>
          <p:spPr bwMode="auto">
            <a:xfrm>
              <a:off x="5496" y="2009"/>
              <a:ext cx="2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9" name="Line 435"/>
            <p:cNvSpPr>
              <a:spLocks noChangeShapeType="1"/>
            </p:cNvSpPr>
            <p:nvPr/>
          </p:nvSpPr>
          <p:spPr bwMode="auto">
            <a:xfrm>
              <a:off x="5496" y="2192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0" name="Rectangle 436"/>
            <p:cNvSpPr>
              <a:spLocks noChangeArrowheads="1"/>
            </p:cNvSpPr>
            <p:nvPr/>
          </p:nvSpPr>
          <p:spPr bwMode="auto">
            <a:xfrm>
              <a:off x="5496" y="2192"/>
              <a:ext cx="2" cy="2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1" name="Line 437"/>
            <p:cNvSpPr>
              <a:spLocks noChangeShapeType="1"/>
            </p:cNvSpPr>
            <p:nvPr/>
          </p:nvSpPr>
          <p:spPr bwMode="auto">
            <a:xfrm>
              <a:off x="5496" y="2903"/>
              <a:ext cx="1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2" name="Rectangle 438"/>
            <p:cNvSpPr>
              <a:spLocks noChangeArrowheads="1"/>
            </p:cNvSpPr>
            <p:nvPr/>
          </p:nvSpPr>
          <p:spPr bwMode="auto">
            <a:xfrm>
              <a:off x="5496" y="2903"/>
              <a:ext cx="2" cy="2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3" name="Line 439"/>
            <p:cNvSpPr>
              <a:spLocks noChangeShapeType="1"/>
            </p:cNvSpPr>
            <p:nvPr/>
          </p:nvSpPr>
          <p:spPr bwMode="auto">
            <a:xfrm>
              <a:off x="266" y="2946"/>
              <a:ext cx="5230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4" name="Rectangle 440"/>
            <p:cNvSpPr>
              <a:spLocks noChangeArrowheads="1"/>
            </p:cNvSpPr>
            <p:nvPr/>
          </p:nvSpPr>
          <p:spPr bwMode="auto">
            <a:xfrm>
              <a:off x="266" y="2946"/>
              <a:ext cx="5232" cy="2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5" name="Line 441"/>
            <p:cNvSpPr>
              <a:spLocks noChangeShapeType="1"/>
            </p:cNvSpPr>
            <p:nvPr/>
          </p:nvSpPr>
          <p:spPr bwMode="auto">
            <a:xfrm>
              <a:off x="583" y="2974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6" name="Rectangle 442"/>
            <p:cNvSpPr>
              <a:spLocks noChangeArrowheads="1"/>
            </p:cNvSpPr>
            <p:nvPr/>
          </p:nvSpPr>
          <p:spPr bwMode="auto">
            <a:xfrm>
              <a:off x="583" y="2974"/>
              <a:ext cx="49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7" name="Line 443"/>
            <p:cNvSpPr>
              <a:spLocks noChangeShapeType="1"/>
            </p:cNvSpPr>
            <p:nvPr/>
          </p:nvSpPr>
          <p:spPr bwMode="auto">
            <a:xfrm>
              <a:off x="583" y="3000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8" name="Rectangle 444"/>
            <p:cNvSpPr>
              <a:spLocks noChangeArrowheads="1"/>
            </p:cNvSpPr>
            <p:nvPr/>
          </p:nvSpPr>
          <p:spPr bwMode="auto">
            <a:xfrm>
              <a:off x="583" y="3000"/>
              <a:ext cx="49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9" name="Line 445"/>
            <p:cNvSpPr>
              <a:spLocks noChangeShapeType="1"/>
            </p:cNvSpPr>
            <p:nvPr/>
          </p:nvSpPr>
          <p:spPr bwMode="auto">
            <a:xfrm>
              <a:off x="583" y="3026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0" name="Rectangle 446"/>
            <p:cNvSpPr>
              <a:spLocks noChangeArrowheads="1"/>
            </p:cNvSpPr>
            <p:nvPr/>
          </p:nvSpPr>
          <p:spPr bwMode="auto">
            <a:xfrm>
              <a:off x="583" y="3026"/>
              <a:ext cx="4915" cy="2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1" name="Line 447"/>
            <p:cNvSpPr>
              <a:spLocks noChangeShapeType="1"/>
            </p:cNvSpPr>
            <p:nvPr/>
          </p:nvSpPr>
          <p:spPr bwMode="auto">
            <a:xfrm>
              <a:off x="583" y="3076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2" name="Rectangle 448"/>
            <p:cNvSpPr>
              <a:spLocks noChangeArrowheads="1"/>
            </p:cNvSpPr>
            <p:nvPr/>
          </p:nvSpPr>
          <p:spPr bwMode="auto">
            <a:xfrm>
              <a:off x="583" y="3076"/>
              <a:ext cx="49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3" name="Line 449"/>
            <p:cNvSpPr>
              <a:spLocks noChangeShapeType="1"/>
            </p:cNvSpPr>
            <p:nvPr/>
          </p:nvSpPr>
          <p:spPr bwMode="auto">
            <a:xfrm>
              <a:off x="583" y="3102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4" name="Rectangle 450"/>
            <p:cNvSpPr>
              <a:spLocks noChangeArrowheads="1"/>
            </p:cNvSpPr>
            <p:nvPr/>
          </p:nvSpPr>
          <p:spPr bwMode="auto">
            <a:xfrm>
              <a:off x="583" y="3102"/>
              <a:ext cx="49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5" name="Line 451"/>
            <p:cNvSpPr>
              <a:spLocks noChangeShapeType="1"/>
            </p:cNvSpPr>
            <p:nvPr/>
          </p:nvSpPr>
          <p:spPr bwMode="auto">
            <a:xfrm>
              <a:off x="583" y="3150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6" name="Rectangle 452"/>
            <p:cNvSpPr>
              <a:spLocks noChangeArrowheads="1"/>
            </p:cNvSpPr>
            <p:nvPr/>
          </p:nvSpPr>
          <p:spPr bwMode="auto">
            <a:xfrm>
              <a:off x="583" y="3150"/>
              <a:ext cx="4915" cy="2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7" name="Line 453"/>
            <p:cNvSpPr>
              <a:spLocks noChangeShapeType="1"/>
            </p:cNvSpPr>
            <p:nvPr/>
          </p:nvSpPr>
          <p:spPr bwMode="auto">
            <a:xfrm>
              <a:off x="583" y="3152"/>
              <a:ext cx="4913" cy="1"/>
            </a:xfrm>
            <a:prstGeom prst="line">
              <a:avLst/>
            </a:prstGeom>
            <a:noFill/>
            <a:ln w="0">
              <a:solidFill>
                <a:srgbClr val="D0D7E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8" name="Rectangle 454"/>
            <p:cNvSpPr>
              <a:spLocks noChangeArrowheads="1"/>
            </p:cNvSpPr>
            <p:nvPr/>
          </p:nvSpPr>
          <p:spPr bwMode="auto">
            <a:xfrm>
              <a:off x="583" y="3152"/>
              <a:ext cx="4915" cy="1"/>
            </a:xfrm>
            <a:prstGeom prst="rect">
              <a:avLst/>
            </a:prstGeom>
            <a:solidFill>
              <a:srgbClr val="D0D7E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9" name="Freeform 455"/>
            <p:cNvSpPr>
              <a:spLocks noEditPoints="1"/>
            </p:cNvSpPr>
            <p:nvPr/>
          </p:nvSpPr>
          <p:spPr bwMode="auto">
            <a:xfrm>
              <a:off x="665" y="3082"/>
              <a:ext cx="2478" cy="16"/>
            </a:xfrm>
            <a:custGeom>
              <a:avLst/>
              <a:gdLst/>
              <a:ahLst/>
              <a:cxnLst>
                <a:cxn ang="0">
                  <a:pos x="8" y="51"/>
                </a:cxn>
                <a:cxn ang="0">
                  <a:pos x="12610" y="37"/>
                </a:cxn>
                <a:cxn ang="0">
                  <a:pos x="12610" y="45"/>
                </a:cxn>
                <a:cxn ang="0">
                  <a:pos x="8" y="59"/>
                </a:cxn>
                <a:cxn ang="0">
                  <a:pos x="8" y="51"/>
                </a:cxn>
                <a:cxn ang="0">
                  <a:pos x="70" y="96"/>
                </a:cxn>
                <a:cxn ang="0">
                  <a:pos x="0" y="55"/>
                </a:cxn>
                <a:cxn ang="0">
                  <a:pos x="70" y="14"/>
                </a:cxn>
                <a:cxn ang="0">
                  <a:pos x="76" y="15"/>
                </a:cxn>
                <a:cxn ang="0">
                  <a:pos x="74" y="21"/>
                </a:cxn>
                <a:cxn ang="0">
                  <a:pos x="10" y="58"/>
                </a:cxn>
                <a:cxn ang="0">
                  <a:pos x="10" y="51"/>
                </a:cxn>
                <a:cxn ang="0">
                  <a:pos x="75" y="89"/>
                </a:cxn>
                <a:cxn ang="0">
                  <a:pos x="76" y="94"/>
                </a:cxn>
                <a:cxn ang="0">
                  <a:pos x="70" y="96"/>
                </a:cxn>
                <a:cxn ang="0">
                  <a:pos x="12546" y="1"/>
                </a:cxn>
                <a:cxn ang="0">
                  <a:pos x="12616" y="41"/>
                </a:cxn>
                <a:cxn ang="0">
                  <a:pos x="12546" y="82"/>
                </a:cxn>
                <a:cxn ang="0">
                  <a:pos x="12541" y="81"/>
                </a:cxn>
                <a:cxn ang="0">
                  <a:pos x="12542" y="75"/>
                </a:cxn>
                <a:cxn ang="0">
                  <a:pos x="12606" y="38"/>
                </a:cxn>
                <a:cxn ang="0">
                  <a:pos x="12606" y="45"/>
                </a:cxn>
                <a:cxn ang="0">
                  <a:pos x="12542" y="8"/>
                </a:cxn>
                <a:cxn ang="0">
                  <a:pos x="12540" y="2"/>
                </a:cxn>
                <a:cxn ang="0">
                  <a:pos x="12546" y="1"/>
                </a:cxn>
              </a:cxnLst>
              <a:rect l="0" t="0" r="r" b="b"/>
              <a:pathLst>
                <a:path w="12616" h="97">
                  <a:moveTo>
                    <a:pt x="8" y="51"/>
                  </a:moveTo>
                  <a:lnTo>
                    <a:pt x="12610" y="37"/>
                  </a:lnTo>
                  <a:lnTo>
                    <a:pt x="12610" y="45"/>
                  </a:lnTo>
                  <a:lnTo>
                    <a:pt x="8" y="59"/>
                  </a:lnTo>
                  <a:lnTo>
                    <a:pt x="8" y="51"/>
                  </a:lnTo>
                  <a:close/>
                  <a:moveTo>
                    <a:pt x="70" y="96"/>
                  </a:moveTo>
                  <a:lnTo>
                    <a:pt x="0" y="55"/>
                  </a:lnTo>
                  <a:lnTo>
                    <a:pt x="70" y="14"/>
                  </a:lnTo>
                  <a:cubicBezTo>
                    <a:pt x="72" y="13"/>
                    <a:pt x="75" y="13"/>
                    <a:pt x="76" y="15"/>
                  </a:cubicBezTo>
                  <a:cubicBezTo>
                    <a:pt x="77" y="17"/>
                    <a:pt x="76" y="20"/>
                    <a:pt x="74" y="21"/>
                  </a:cubicBezTo>
                  <a:lnTo>
                    <a:pt x="10" y="58"/>
                  </a:lnTo>
                  <a:lnTo>
                    <a:pt x="10" y="51"/>
                  </a:lnTo>
                  <a:lnTo>
                    <a:pt x="75" y="89"/>
                  </a:lnTo>
                  <a:cubicBezTo>
                    <a:pt x="76" y="90"/>
                    <a:pt x="77" y="92"/>
                    <a:pt x="76" y="94"/>
                  </a:cubicBezTo>
                  <a:cubicBezTo>
                    <a:pt x="75" y="96"/>
                    <a:pt x="72" y="97"/>
                    <a:pt x="70" y="96"/>
                  </a:cubicBezTo>
                  <a:close/>
                  <a:moveTo>
                    <a:pt x="12546" y="1"/>
                  </a:moveTo>
                  <a:lnTo>
                    <a:pt x="12616" y="41"/>
                  </a:lnTo>
                  <a:lnTo>
                    <a:pt x="12546" y="82"/>
                  </a:lnTo>
                  <a:cubicBezTo>
                    <a:pt x="12544" y="83"/>
                    <a:pt x="12542" y="83"/>
                    <a:pt x="12541" y="81"/>
                  </a:cubicBezTo>
                  <a:cubicBezTo>
                    <a:pt x="12539" y="79"/>
                    <a:pt x="12540" y="77"/>
                    <a:pt x="12542" y="75"/>
                  </a:cubicBezTo>
                  <a:lnTo>
                    <a:pt x="12606" y="38"/>
                  </a:lnTo>
                  <a:lnTo>
                    <a:pt x="12606" y="45"/>
                  </a:lnTo>
                  <a:lnTo>
                    <a:pt x="12542" y="8"/>
                  </a:lnTo>
                  <a:cubicBezTo>
                    <a:pt x="12540" y="6"/>
                    <a:pt x="12539" y="4"/>
                    <a:pt x="12540" y="2"/>
                  </a:cubicBezTo>
                  <a:cubicBezTo>
                    <a:pt x="12542" y="0"/>
                    <a:pt x="12544" y="0"/>
                    <a:pt x="12546" y="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0" name="Freeform 456"/>
            <p:cNvSpPr>
              <a:spLocks noEditPoints="1"/>
            </p:cNvSpPr>
            <p:nvPr/>
          </p:nvSpPr>
          <p:spPr bwMode="auto">
            <a:xfrm>
              <a:off x="3209" y="3086"/>
              <a:ext cx="1163" cy="14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5909" y="41"/>
                </a:cxn>
                <a:cxn ang="0">
                  <a:pos x="5908" y="49"/>
                </a:cxn>
                <a:cxn ang="0">
                  <a:pos x="8" y="45"/>
                </a:cxn>
                <a:cxn ang="0">
                  <a:pos x="8" y="37"/>
                </a:cxn>
                <a:cxn ang="0">
                  <a:pos x="70" y="82"/>
                </a:cxn>
                <a:cxn ang="0">
                  <a:pos x="0" y="41"/>
                </a:cxn>
                <a:cxn ang="0">
                  <a:pos x="70" y="1"/>
                </a:cxn>
                <a:cxn ang="0">
                  <a:pos x="76" y="2"/>
                </a:cxn>
                <a:cxn ang="0">
                  <a:pos x="74" y="8"/>
                </a:cxn>
                <a:cxn ang="0">
                  <a:pos x="10" y="45"/>
                </a:cxn>
                <a:cxn ang="0">
                  <a:pos x="10" y="38"/>
                </a:cxn>
                <a:cxn ang="0">
                  <a:pos x="74" y="75"/>
                </a:cxn>
                <a:cxn ang="0">
                  <a:pos x="76" y="81"/>
                </a:cxn>
                <a:cxn ang="0">
                  <a:pos x="70" y="82"/>
                </a:cxn>
                <a:cxn ang="0">
                  <a:pos x="5846" y="4"/>
                </a:cxn>
                <a:cxn ang="0">
                  <a:pos x="5916" y="45"/>
                </a:cxn>
                <a:cxn ang="0">
                  <a:pos x="5846" y="86"/>
                </a:cxn>
                <a:cxn ang="0">
                  <a:pos x="5840" y="84"/>
                </a:cxn>
                <a:cxn ang="0">
                  <a:pos x="5842" y="79"/>
                </a:cxn>
                <a:cxn ang="0">
                  <a:pos x="5906" y="41"/>
                </a:cxn>
                <a:cxn ang="0">
                  <a:pos x="5906" y="48"/>
                </a:cxn>
                <a:cxn ang="0">
                  <a:pos x="5842" y="11"/>
                </a:cxn>
                <a:cxn ang="0">
                  <a:pos x="5840" y="5"/>
                </a:cxn>
                <a:cxn ang="0">
                  <a:pos x="5846" y="4"/>
                </a:cxn>
              </a:cxnLst>
              <a:rect l="0" t="0" r="r" b="b"/>
              <a:pathLst>
                <a:path w="5916" h="87">
                  <a:moveTo>
                    <a:pt x="8" y="37"/>
                  </a:moveTo>
                  <a:lnTo>
                    <a:pt x="5909" y="41"/>
                  </a:lnTo>
                  <a:lnTo>
                    <a:pt x="5908" y="49"/>
                  </a:lnTo>
                  <a:lnTo>
                    <a:pt x="8" y="45"/>
                  </a:lnTo>
                  <a:lnTo>
                    <a:pt x="8" y="37"/>
                  </a:lnTo>
                  <a:close/>
                  <a:moveTo>
                    <a:pt x="70" y="82"/>
                  </a:moveTo>
                  <a:lnTo>
                    <a:pt x="0" y="41"/>
                  </a:lnTo>
                  <a:lnTo>
                    <a:pt x="70" y="1"/>
                  </a:lnTo>
                  <a:cubicBezTo>
                    <a:pt x="72" y="0"/>
                    <a:pt x="75" y="0"/>
                    <a:pt x="76" y="2"/>
                  </a:cubicBezTo>
                  <a:cubicBezTo>
                    <a:pt x="77" y="4"/>
                    <a:pt x="76" y="6"/>
                    <a:pt x="74" y="8"/>
                  </a:cubicBezTo>
                  <a:lnTo>
                    <a:pt x="10" y="45"/>
                  </a:lnTo>
                  <a:lnTo>
                    <a:pt x="10" y="38"/>
                  </a:lnTo>
                  <a:lnTo>
                    <a:pt x="74" y="75"/>
                  </a:lnTo>
                  <a:cubicBezTo>
                    <a:pt x="76" y="77"/>
                    <a:pt x="77" y="79"/>
                    <a:pt x="76" y="81"/>
                  </a:cubicBezTo>
                  <a:cubicBezTo>
                    <a:pt x="75" y="83"/>
                    <a:pt x="72" y="83"/>
                    <a:pt x="70" y="82"/>
                  </a:cubicBezTo>
                  <a:close/>
                  <a:moveTo>
                    <a:pt x="5846" y="4"/>
                  </a:moveTo>
                  <a:lnTo>
                    <a:pt x="5916" y="45"/>
                  </a:lnTo>
                  <a:lnTo>
                    <a:pt x="5846" y="86"/>
                  </a:lnTo>
                  <a:cubicBezTo>
                    <a:pt x="5844" y="87"/>
                    <a:pt x="5841" y="86"/>
                    <a:pt x="5840" y="84"/>
                  </a:cubicBezTo>
                  <a:cubicBezTo>
                    <a:pt x="5839" y="82"/>
                    <a:pt x="5840" y="80"/>
                    <a:pt x="5842" y="79"/>
                  </a:cubicBezTo>
                  <a:lnTo>
                    <a:pt x="5906" y="41"/>
                  </a:lnTo>
                  <a:lnTo>
                    <a:pt x="5906" y="48"/>
                  </a:lnTo>
                  <a:lnTo>
                    <a:pt x="5842" y="11"/>
                  </a:lnTo>
                  <a:cubicBezTo>
                    <a:pt x="5840" y="10"/>
                    <a:pt x="5839" y="7"/>
                    <a:pt x="5840" y="5"/>
                  </a:cubicBezTo>
                  <a:cubicBezTo>
                    <a:pt x="5841" y="3"/>
                    <a:pt x="5844" y="3"/>
                    <a:pt x="5846" y="4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1" name="Freeform 457"/>
            <p:cNvSpPr>
              <a:spLocks noEditPoints="1"/>
            </p:cNvSpPr>
            <p:nvPr/>
          </p:nvSpPr>
          <p:spPr bwMode="auto">
            <a:xfrm>
              <a:off x="4424" y="3088"/>
              <a:ext cx="23" cy="22"/>
            </a:xfrm>
            <a:custGeom>
              <a:avLst/>
              <a:gdLst/>
              <a:ahLst/>
              <a:cxnLst>
                <a:cxn ang="0">
                  <a:pos x="57" y="51"/>
                </a:cxn>
                <a:cxn ang="0">
                  <a:pos x="68" y="77"/>
                </a:cxn>
                <a:cxn ang="0">
                  <a:pos x="61" y="80"/>
                </a:cxn>
                <a:cxn ang="0">
                  <a:pos x="50" y="54"/>
                </a:cxn>
                <a:cxn ang="0">
                  <a:pos x="57" y="51"/>
                </a:cxn>
                <a:cxn ang="0">
                  <a:pos x="41" y="126"/>
                </a:cxn>
                <a:cxn ang="0">
                  <a:pos x="50" y="45"/>
                </a:cxn>
                <a:cxn ang="0">
                  <a:pos x="116" y="93"/>
                </a:cxn>
                <a:cxn ang="0">
                  <a:pos x="117" y="99"/>
                </a:cxn>
                <a:cxn ang="0">
                  <a:pos x="111" y="100"/>
                </a:cxn>
                <a:cxn ang="0">
                  <a:pos x="51" y="56"/>
                </a:cxn>
                <a:cxn ang="0">
                  <a:pos x="58" y="53"/>
                </a:cxn>
                <a:cxn ang="0">
                  <a:pos x="49" y="127"/>
                </a:cxn>
                <a:cxn ang="0">
                  <a:pos x="44" y="130"/>
                </a:cxn>
                <a:cxn ang="0">
                  <a:pos x="41" y="126"/>
                </a:cxn>
                <a:cxn ang="0">
                  <a:pos x="77" y="5"/>
                </a:cxn>
                <a:cxn ang="0">
                  <a:pos x="68" y="85"/>
                </a:cxn>
                <a:cxn ang="0">
                  <a:pos x="3" y="37"/>
                </a:cxn>
                <a:cxn ang="0">
                  <a:pos x="2" y="32"/>
                </a:cxn>
                <a:cxn ang="0">
                  <a:pos x="7" y="31"/>
                </a:cxn>
                <a:cxn ang="0">
                  <a:pos x="67" y="75"/>
                </a:cxn>
                <a:cxn ang="0">
                  <a:pos x="61" y="78"/>
                </a:cxn>
                <a:cxn ang="0">
                  <a:pos x="69" y="4"/>
                </a:cxn>
                <a:cxn ang="0">
                  <a:pos x="74" y="1"/>
                </a:cxn>
                <a:cxn ang="0">
                  <a:pos x="77" y="5"/>
                </a:cxn>
              </a:cxnLst>
              <a:rect l="0" t="0" r="r" b="b"/>
              <a:pathLst>
                <a:path w="118" h="131">
                  <a:moveTo>
                    <a:pt x="57" y="51"/>
                  </a:moveTo>
                  <a:lnTo>
                    <a:pt x="68" y="77"/>
                  </a:lnTo>
                  <a:lnTo>
                    <a:pt x="61" y="80"/>
                  </a:lnTo>
                  <a:lnTo>
                    <a:pt x="50" y="54"/>
                  </a:lnTo>
                  <a:lnTo>
                    <a:pt x="57" y="51"/>
                  </a:lnTo>
                  <a:close/>
                  <a:moveTo>
                    <a:pt x="41" y="126"/>
                  </a:moveTo>
                  <a:lnTo>
                    <a:pt x="50" y="45"/>
                  </a:lnTo>
                  <a:lnTo>
                    <a:pt x="116" y="93"/>
                  </a:lnTo>
                  <a:cubicBezTo>
                    <a:pt x="118" y="95"/>
                    <a:pt x="118" y="97"/>
                    <a:pt x="117" y="99"/>
                  </a:cubicBezTo>
                  <a:cubicBezTo>
                    <a:pt x="115" y="101"/>
                    <a:pt x="113" y="101"/>
                    <a:pt x="111" y="100"/>
                  </a:cubicBezTo>
                  <a:lnTo>
                    <a:pt x="51" y="56"/>
                  </a:lnTo>
                  <a:lnTo>
                    <a:pt x="58" y="53"/>
                  </a:lnTo>
                  <a:lnTo>
                    <a:pt x="49" y="127"/>
                  </a:lnTo>
                  <a:cubicBezTo>
                    <a:pt x="48" y="129"/>
                    <a:pt x="47" y="131"/>
                    <a:pt x="44" y="130"/>
                  </a:cubicBezTo>
                  <a:cubicBezTo>
                    <a:pt x="42" y="130"/>
                    <a:pt x="41" y="128"/>
                    <a:pt x="41" y="126"/>
                  </a:cubicBezTo>
                  <a:close/>
                  <a:moveTo>
                    <a:pt x="77" y="5"/>
                  </a:moveTo>
                  <a:lnTo>
                    <a:pt x="68" y="85"/>
                  </a:lnTo>
                  <a:lnTo>
                    <a:pt x="3" y="37"/>
                  </a:lnTo>
                  <a:cubicBezTo>
                    <a:pt x="1" y="36"/>
                    <a:pt x="0" y="34"/>
                    <a:pt x="2" y="32"/>
                  </a:cubicBezTo>
                  <a:cubicBezTo>
                    <a:pt x="3" y="30"/>
                    <a:pt x="5" y="30"/>
                    <a:pt x="7" y="31"/>
                  </a:cubicBezTo>
                  <a:lnTo>
                    <a:pt x="67" y="75"/>
                  </a:lnTo>
                  <a:lnTo>
                    <a:pt x="61" y="78"/>
                  </a:lnTo>
                  <a:lnTo>
                    <a:pt x="69" y="4"/>
                  </a:lnTo>
                  <a:cubicBezTo>
                    <a:pt x="70" y="2"/>
                    <a:pt x="72" y="0"/>
                    <a:pt x="74" y="1"/>
                  </a:cubicBezTo>
                  <a:cubicBezTo>
                    <a:pt x="76" y="1"/>
                    <a:pt x="78" y="3"/>
                    <a:pt x="77" y="5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2" name="Freeform 458"/>
            <p:cNvSpPr>
              <a:spLocks noEditPoints="1"/>
            </p:cNvSpPr>
            <p:nvPr/>
          </p:nvSpPr>
          <p:spPr bwMode="auto">
            <a:xfrm>
              <a:off x="4442" y="3086"/>
              <a:ext cx="1063" cy="15"/>
            </a:xfrm>
            <a:custGeom>
              <a:avLst/>
              <a:gdLst/>
              <a:ahLst/>
              <a:cxnLst>
                <a:cxn ang="0">
                  <a:pos x="8" y="44"/>
                </a:cxn>
                <a:cxn ang="0">
                  <a:pos x="5404" y="37"/>
                </a:cxn>
                <a:cxn ang="0">
                  <a:pos x="5404" y="45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70" y="89"/>
                </a:cxn>
                <a:cxn ang="0">
                  <a:pos x="0" y="48"/>
                </a:cxn>
                <a:cxn ang="0">
                  <a:pos x="70" y="7"/>
                </a:cxn>
                <a:cxn ang="0">
                  <a:pos x="76" y="9"/>
                </a:cxn>
                <a:cxn ang="0">
                  <a:pos x="74" y="14"/>
                </a:cxn>
                <a:cxn ang="0">
                  <a:pos x="10" y="52"/>
                </a:cxn>
                <a:cxn ang="0">
                  <a:pos x="10" y="45"/>
                </a:cxn>
                <a:cxn ang="0">
                  <a:pos x="75" y="82"/>
                </a:cxn>
                <a:cxn ang="0">
                  <a:pos x="76" y="87"/>
                </a:cxn>
                <a:cxn ang="0">
                  <a:pos x="70" y="89"/>
                </a:cxn>
                <a:cxn ang="0">
                  <a:pos x="5342" y="1"/>
                </a:cxn>
                <a:cxn ang="0">
                  <a:pos x="5412" y="41"/>
                </a:cxn>
                <a:cxn ang="0">
                  <a:pos x="5342" y="82"/>
                </a:cxn>
                <a:cxn ang="0">
                  <a:pos x="5337" y="81"/>
                </a:cxn>
                <a:cxn ang="0">
                  <a:pos x="5338" y="75"/>
                </a:cxn>
                <a:cxn ang="0">
                  <a:pos x="5402" y="38"/>
                </a:cxn>
                <a:cxn ang="0">
                  <a:pos x="5402" y="45"/>
                </a:cxn>
                <a:cxn ang="0">
                  <a:pos x="5338" y="8"/>
                </a:cxn>
                <a:cxn ang="0">
                  <a:pos x="5337" y="2"/>
                </a:cxn>
                <a:cxn ang="0">
                  <a:pos x="5342" y="1"/>
                </a:cxn>
              </a:cxnLst>
              <a:rect l="0" t="0" r="r" b="b"/>
              <a:pathLst>
                <a:path w="5412" h="90">
                  <a:moveTo>
                    <a:pt x="8" y="44"/>
                  </a:moveTo>
                  <a:lnTo>
                    <a:pt x="5404" y="37"/>
                  </a:lnTo>
                  <a:lnTo>
                    <a:pt x="5404" y="45"/>
                  </a:lnTo>
                  <a:lnTo>
                    <a:pt x="8" y="52"/>
                  </a:lnTo>
                  <a:lnTo>
                    <a:pt x="8" y="44"/>
                  </a:lnTo>
                  <a:close/>
                  <a:moveTo>
                    <a:pt x="70" y="89"/>
                  </a:moveTo>
                  <a:lnTo>
                    <a:pt x="0" y="48"/>
                  </a:lnTo>
                  <a:lnTo>
                    <a:pt x="70" y="7"/>
                  </a:lnTo>
                  <a:cubicBezTo>
                    <a:pt x="72" y="6"/>
                    <a:pt x="75" y="7"/>
                    <a:pt x="76" y="9"/>
                  </a:cubicBezTo>
                  <a:cubicBezTo>
                    <a:pt x="77" y="11"/>
                    <a:pt x="76" y="13"/>
                    <a:pt x="74" y="14"/>
                  </a:cubicBezTo>
                  <a:lnTo>
                    <a:pt x="10" y="52"/>
                  </a:lnTo>
                  <a:lnTo>
                    <a:pt x="10" y="45"/>
                  </a:lnTo>
                  <a:lnTo>
                    <a:pt x="75" y="82"/>
                  </a:lnTo>
                  <a:cubicBezTo>
                    <a:pt x="76" y="83"/>
                    <a:pt x="77" y="86"/>
                    <a:pt x="76" y="87"/>
                  </a:cubicBezTo>
                  <a:cubicBezTo>
                    <a:pt x="75" y="89"/>
                    <a:pt x="72" y="90"/>
                    <a:pt x="70" y="89"/>
                  </a:cubicBezTo>
                  <a:close/>
                  <a:moveTo>
                    <a:pt x="5342" y="1"/>
                  </a:moveTo>
                  <a:lnTo>
                    <a:pt x="5412" y="41"/>
                  </a:lnTo>
                  <a:lnTo>
                    <a:pt x="5342" y="82"/>
                  </a:lnTo>
                  <a:cubicBezTo>
                    <a:pt x="5340" y="83"/>
                    <a:pt x="5338" y="83"/>
                    <a:pt x="5337" y="81"/>
                  </a:cubicBezTo>
                  <a:cubicBezTo>
                    <a:pt x="5336" y="79"/>
                    <a:pt x="5336" y="77"/>
                    <a:pt x="5338" y="75"/>
                  </a:cubicBezTo>
                  <a:lnTo>
                    <a:pt x="5402" y="38"/>
                  </a:lnTo>
                  <a:lnTo>
                    <a:pt x="5402" y="45"/>
                  </a:lnTo>
                  <a:lnTo>
                    <a:pt x="5338" y="8"/>
                  </a:lnTo>
                  <a:cubicBezTo>
                    <a:pt x="5336" y="7"/>
                    <a:pt x="5336" y="4"/>
                    <a:pt x="5337" y="2"/>
                  </a:cubicBezTo>
                  <a:cubicBezTo>
                    <a:pt x="5338" y="0"/>
                    <a:pt x="5340" y="0"/>
                    <a:pt x="5342" y="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3" name="Freeform 459"/>
            <p:cNvSpPr>
              <a:spLocks/>
            </p:cNvSpPr>
            <p:nvPr/>
          </p:nvSpPr>
          <p:spPr bwMode="auto">
            <a:xfrm>
              <a:off x="593" y="1748"/>
              <a:ext cx="60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0"/>
                </a:cxn>
                <a:cxn ang="0">
                  <a:pos x="60" y="30"/>
                </a:cxn>
                <a:cxn ang="0">
                  <a:pos x="30" y="60"/>
                </a:cxn>
                <a:cxn ang="0">
                  <a:pos x="0" y="60"/>
                </a:cxn>
                <a:cxn ang="0">
                  <a:pos x="30" y="30"/>
                </a:cxn>
                <a:cxn ang="0">
                  <a:pos x="0" y="0"/>
                </a:cxn>
              </a:cxnLst>
              <a:rect l="0" t="0" r="r" b="b"/>
              <a:pathLst>
                <a:path w="60" h="60">
                  <a:moveTo>
                    <a:pt x="0" y="0"/>
                  </a:moveTo>
                  <a:lnTo>
                    <a:pt x="30" y="0"/>
                  </a:lnTo>
                  <a:lnTo>
                    <a:pt x="60" y="3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3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4" name="Freeform 460"/>
            <p:cNvSpPr>
              <a:spLocks noEditPoints="1"/>
            </p:cNvSpPr>
            <p:nvPr/>
          </p:nvSpPr>
          <p:spPr bwMode="auto">
            <a:xfrm>
              <a:off x="588" y="1746"/>
              <a:ext cx="68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0"/>
                </a:cxn>
                <a:cxn ang="0">
                  <a:pos x="68" y="32"/>
                </a:cxn>
                <a:cxn ang="0">
                  <a:pos x="36" y="64"/>
                </a:cxn>
                <a:cxn ang="0">
                  <a:pos x="0" y="64"/>
                </a:cxn>
                <a:cxn ang="0">
                  <a:pos x="33" y="31"/>
                </a:cxn>
                <a:cxn ang="0">
                  <a:pos x="33" y="33"/>
                </a:cxn>
                <a:cxn ang="0">
                  <a:pos x="0" y="0"/>
                </a:cxn>
                <a:cxn ang="0">
                  <a:pos x="38" y="32"/>
                </a:cxn>
                <a:cxn ang="0">
                  <a:pos x="7" y="63"/>
                </a:cxn>
                <a:cxn ang="0">
                  <a:pos x="5" y="60"/>
                </a:cxn>
                <a:cxn ang="0">
                  <a:pos x="35" y="60"/>
                </a:cxn>
                <a:cxn ang="0">
                  <a:pos x="33" y="61"/>
                </a:cxn>
                <a:cxn ang="0">
                  <a:pos x="63" y="31"/>
                </a:cxn>
                <a:cxn ang="0">
                  <a:pos x="63" y="33"/>
                </a:cxn>
                <a:cxn ang="0">
                  <a:pos x="33" y="3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7" y="1"/>
                </a:cxn>
                <a:cxn ang="0">
                  <a:pos x="38" y="32"/>
                </a:cxn>
              </a:cxnLst>
              <a:rect l="0" t="0" r="r" b="b"/>
              <a:pathLst>
                <a:path w="68" h="64">
                  <a:moveTo>
                    <a:pt x="0" y="0"/>
                  </a:moveTo>
                  <a:lnTo>
                    <a:pt x="36" y="0"/>
                  </a:lnTo>
                  <a:lnTo>
                    <a:pt x="68" y="32"/>
                  </a:lnTo>
                  <a:lnTo>
                    <a:pt x="36" y="64"/>
                  </a:lnTo>
                  <a:lnTo>
                    <a:pt x="0" y="64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0" y="0"/>
                  </a:lnTo>
                  <a:close/>
                  <a:moveTo>
                    <a:pt x="38" y="32"/>
                  </a:moveTo>
                  <a:lnTo>
                    <a:pt x="7" y="63"/>
                  </a:lnTo>
                  <a:lnTo>
                    <a:pt x="5" y="60"/>
                  </a:lnTo>
                  <a:lnTo>
                    <a:pt x="35" y="60"/>
                  </a:lnTo>
                  <a:lnTo>
                    <a:pt x="33" y="61"/>
                  </a:lnTo>
                  <a:lnTo>
                    <a:pt x="63" y="31"/>
                  </a:lnTo>
                  <a:lnTo>
                    <a:pt x="63" y="33"/>
                  </a:lnTo>
                  <a:lnTo>
                    <a:pt x="33" y="3"/>
                  </a:lnTo>
                  <a:lnTo>
                    <a:pt x="35" y="4"/>
                  </a:lnTo>
                  <a:lnTo>
                    <a:pt x="5" y="4"/>
                  </a:lnTo>
                  <a:lnTo>
                    <a:pt x="7" y="1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5" name="Freeform 461"/>
            <p:cNvSpPr>
              <a:spLocks/>
            </p:cNvSpPr>
            <p:nvPr/>
          </p:nvSpPr>
          <p:spPr bwMode="auto">
            <a:xfrm>
              <a:off x="3154" y="1746"/>
              <a:ext cx="54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4" y="31"/>
                </a:cxn>
                <a:cxn ang="0">
                  <a:pos x="27" y="61"/>
                </a:cxn>
                <a:cxn ang="0">
                  <a:pos x="0" y="61"/>
                </a:cxn>
                <a:cxn ang="0">
                  <a:pos x="27" y="31"/>
                </a:cxn>
                <a:cxn ang="0">
                  <a:pos x="0" y="0"/>
                </a:cxn>
              </a:cxnLst>
              <a:rect l="0" t="0" r="r" b="b"/>
              <a:pathLst>
                <a:path w="54" h="61">
                  <a:moveTo>
                    <a:pt x="0" y="0"/>
                  </a:moveTo>
                  <a:lnTo>
                    <a:pt x="27" y="0"/>
                  </a:lnTo>
                  <a:lnTo>
                    <a:pt x="54" y="31"/>
                  </a:lnTo>
                  <a:lnTo>
                    <a:pt x="27" y="61"/>
                  </a:lnTo>
                  <a:lnTo>
                    <a:pt x="0" y="61"/>
                  </a:lnTo>
                  <a:lnTo>
                    <a:pt x="27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6" name="Freeform 462"/>
            <p:cNvSpPr>
              <a:spLocks noEditPoints="1"/>
            </p:cNvSpPr>
            <p:nvPr/>
          </p:nvSpPr>
          <p:spPr bwMode="auto">
            <a:xfrm>
              <a:off x="3150" y="1744"/>
              <a:ext cx="61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0"/>
                </a:cxn>
                <a:cxn ang="0">
                  <a:pos x="61" y="33"/>
                </a:cxn>
                <a:cxn ang="0">
                  <a:pos x="32" y="65"/>
                </a:cxn>
                <a:cxn ang="0">
                  <a:pos x="0" y="65"/>
                </a:cxn>
                <a:cxn ang="0">
                  <a:pos x="29" y="31"/>
                </a:cxn>
                <a:cxn ang="0">
                  <a:pos x="29" y="34"/>
                </a:cxn>
                <a:cxn ang="0">
                  <a:pos x="0" y="0"/>
                </a:cxn>
                <a:cxn ang="0">
                  <a:pos x="34" y="33"/>
                </a:cxn>
                <a:cxn ang="0">
                  <a:pos x="6" y="64"/>
                </a:cxn>
                <a:cxn ang="0">
                  <a:pos x="4" y="61"/>
                </a:cxn>
                <a:cxn ang="0">
                  <a:pos x="31" y="61"/>
                </a:cxn>
                <a:cxn ang="0">
                  <a:pos x="29" y="61"/>
                </a:cxn>
                <a:cxn ang="0">
                  <a:pos x="56" y="31"/>
                </a:cxn>
                <a:cxn ang="0">
                  <a:pos x="56" y="34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34" y="33"/>
                </a:cxn>
              </a:cxnLst>
              <a:rect l="0" t="0" r="r" b="b"/>
              <a:pathLst>
                <a:path w="61" h="65">
                  <a:moveTo>
                    <a:pt x="0" y="0"/>
                  </a:moveTo>
                  <a:lnTo>
                    <a:pt x="32" y="0"/>
                  </a:lnTo>
                  <a:lnTo>
                    <a:pt x="61" y="33"/>
                  </a:lnTo>
                  <a:lnTo>
                    <a:pt x="32" y="65"/>
                  </a:lnTo>
                  <a:lnTo>
                    <a:pt x="0" y="65"/>
                  </a:lnTo>
                  <a:lnTo>
                    <a:pt x="29" y="31"/>
                  </a:lnTo>
                  <a:lnTo>
                    <a:pt x="29" y="34"/>
                  </a:lnTo>
                  <a:lnTo>
                    <a:pt x="0" y="0"/>
                  </a:lnTo>
                  <a:close/>
                  <a:moveTo>
                    <a:pt x="34" y="33"/>
                  </a:moveTo>
                  <a:lnTo>
                    <a:pt x="6" y="64"/>
                  </a:lnTo>
                  <a:lnTo>
                    <a:pt x="4" y="61"/>
                  </a:lnTo>
                  <a:lnTo>
                    <a:pt x="31" y="61"/>
                  </a:lnTo>
                  <a:lnTo>
                    <a:pt x="29" y="61"/>
                  </a:lnTo>
                  <a:lnTo>
                    <a:pt x="56" y="31"/>
                  </a:lnTo>
                  <a:lnTo>
                    <a:pt x="56" y="34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7" name="Freeform 463"/>
            <p:cNvSpPr>
              <a:spLocks/>
            </p:cNvSpPr>
            <p:nvPr/>
          </p:nvSpPr>
          <p:spPr bwMode="auto">
            <a:xfrm>
              <a:off x="4386" y="1744"/>
              <a:ext cx="54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0"/>
                </a:cxn>
                <a:cxn ang="0">
                  <a:pos x="54" y="30"/>
                </a:cxn>
                <a:cxn ang="0">
                  <a:pos x="27" y="60"/>
                </a:cxn>
                <a:cxn ang="0">
                  <a:pos x="0" y="60"/>
                </a:cxn>
                <a:cxn ang="0">
                  <a:pos x="27" y="30"/>
                </a:cxn>
                <a:cxn ang="0">
                  <a:pos x="0" y="0"/>
                </a:cxn>
              </a:cxnLst>
              <a:rect l="0" t="0" r="r" b="b"/>
              <a:pathLst>
                <a:path w="54" h="60">
                  <a:moveTo>
                    <a:pt x="0" y="0"/>
                  </a:moveTo>
                  <a:lnTo>
                    <a:pt x="27" y="0"/>
                  </a:lnTo>
                  <a:lnTo>
                    <a:pt x="54" y="3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7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8" name="Freeform 464"/>
            <p:cNvSpPr>
              <a:spLocks noEditPoints="1"/>
            </p:cNvSpPr>
            <p:nvPr/>
          </p:nvSpPr>
          <p:spPr bwMode="auto">
            <a:xfrm>
              <a:off x="4382" y="1742"/>
              <a:ext cx="61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61" y="32"/>
                </a:cxn>
                <a:cxn ang="0">
                  <a:pos x="33" y="64"/>
                </a:cxn>
                <a:cxn ang="0">
                  <a:pos x="0" y="64"/>
                </a:cxn>
                <a:cxn ang="0">
                  <a:pos x="29" y="31"/>
                </a:cxn>
                <a:cxn ang="0">
                  <a:pos x="29" y="33"/>
                </a:cxn>
                <a:cxn ang="0">
                  <a:pos x="0" y="0"/>
                </a:cxn>
                <a:cxn ang="0">
                  <a:pos x="34" y="32"/>
                </a:cxn>
                <a:cxn ang="0">
                  <a:pos x="6" y="63"/>
                </a:cxn>
                <a:cxn ang="0">
                  <a:pos x="4" y="60"/>
                </a:cxn>
                <a:cxn ang="0">
                  <a:pos x="31" y="60"/>
                </a:cxn>
                <a:cxn ang="0">
                  <a:pos x="29" y="61"/>
                </a:cxn>
                <a:cxn ang="0">
                  <a:pos x="56" y="31"/>
                </a:cxn>
                <a:cxn ang="0">
                  <a:pos x="56" y="33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4" y="4"/>
                </a:cxn>
                <a:cxn ang="0">
                  <a:pos x="6" y="1"/>
                </a:cxn>
                <a:cxn ang="0">
                  <a:pos x="34" y="32"/>
                </a:cxn>
              </a:cxnLst>
              <a:rect l="0" t="0" r="r" b="b"/>
              <a:pathLst>
                <a:path w="61" h="64">
                  <a:moveTo>
                    <a:pt x="0" y="0"/>
                  </a:moveTo>
                  <a:lnTo>
                    <a:pt x="33" y="0"/>
                  </a:lnTo>
                  <a:lnTo>
                    <a:pt x="61" y="32"/>
                  </a:lnTo>
                  <a:lnTo>
                    <a:pt x="33" y="64"/>
                  </a:lnTo>
                  <a:lnTo>
                    <a:pt x="0" y="64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0" y="0"/>
                  </a:lnTo>
                  <a:close/>
                  <a:moveTo>
                    <a:pt x="34" y="32"/>
                  </a:moveTo>
                  <a:lnTo>
                    <a:pt x="6" y="63"/>
                  </a:lnTo>
                  <a:lnTo>
                    <a:pt x="4" y="60"/>
                  </a:lnTo>
                  <a:lnTo>
                    <a:pt x="31" y="60"/>
                  </a:lnTo>
                  <a:lnTo>
                    <a:pt x="29" y="61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4" y="4"/>
                  </a:lnTo>
                  <a:lnTo>
                    <a:pt x="6" y="1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9" name="Freeform 465"/>
            <p:cNvSpPr>
              <a:spLocks/>
            </p:cNvSpPr>
            <p:nvPr/>
          </p:nvSpPr>
          <p:spPr bwMode="auto">
            <a:xfrm>
              <a:off x="1567" y="1743"/>
              <a:ext cx="55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55" y="30"/>
                </a:cxn>
                <a:cxn ang="0">
                  <a:pos x="28" y="61"/>
                </a:cxn>
                <a:cxn ang="0">
                  <a:pos x="0" y="61"/>
                </a:cxn>
                <a:cxn ang="0">
                  <a:pos x="28" y="30"/>
                </a:cxn>
                <a:cxn ang="0">
                  <a:pos x="0" y="0"/>
                </a:cxn>
              </a:cxnLst>
              <a:rect l="0" t="0" r="r" b="b"/>
              <a:pathLst>
                <a:path w="55" h="61">
                  <a:moveTo>
                    <a:pt x="0" y="0"/>
                  </a:moveTo>
                  <a:lnTo>
                    <a:pt x="28" y="0"/>
                  </a:lnTo>
                  <a:lnTo>
                    <a:pt x="55" y="30"/>
                  </a:lnTo>
                  <a:lnTo>
                    <a:pt x="28" y="61"/>
                  </a:lnTo>
                  <a:lnTo>
                    <a:pt x="0" y="61"/>
                  </a:lnTo>
                  <a:lnTo>
                    <a:pt x="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0" name="Freeform 466"/>
            <p:cNvSpPr>
              <a:spLocks noEditPoints="1"/>
            </p:cNvSpPr>
            <p:nvPr/>
          </p:nvSpPr>
          <p:spPr bwMode="auto">
            <a:xfrm>
              <a:off x="1563" y="1741"/>
              <a:ext cx="6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" y="0"/>
                </a:cxn>
                <a:cxn ang="0">
                  <a:pos x="62" y="32"/>
                </a:cxn>
                <a:cxn ang="0">
                  <a:pos x="33" y="65"/>
                </a:cxn>
                <a:cxn ang="0">
                  <a:pos x="0" y="65"/>
                </a:cxn>
                <a:cxn ang="0">
                  <a:pos x="30" y="31"/>
                </a:cxn>
                <a:cxn ang="0">
                  <a:pos x="30" y="33"/>
                </a:cxn>
                <a:cxn ang="0">
                  <a:pos x="0" y="0"/>
                </a:cxn>
                <a:cxn ang="0">
                  <a:pos x="35" y="32"/>
                </a:cxn>
                <a:cxn ang="0">
                  <a:pos x="6" y="64"/>
                </a:cxn>
                <a:cxn ang="0">
                  <a:pos x="4" y="61"/>
                </a:cxn>
                <a:cxn ang="0">
                  <a:pos x="32" y="61"/>
                </a:cxn>
                <a:cxn ang="0">
                  <a:pos x="30" y="62"/>
                </a:cxn>
                <a:cxn ang="0">
                  <a:pos x="57" y="31"/>
                </a:cxn>
                <a:cxn ang="0">
                  <a:pos x="57" y="33"/>
                </a:cxn>
                <a:cxn ang="0">
                  <a:pos x="30" y="3"/>
                </a:cxn>
                <a:cxn ang="0">
                  <a:pos x="32" y="3"/>
                </a:cxn>
                <a:cxn ang="0">
                  <a:pos x="4" y="3"/>
                </a:cxn>
                <a:cxn ang="0">
                  <a:pos x="6" y="0"/>
                </a:cxn>
                <a:cxn ang="0">
                  <a:pos x="35" y="32"/>
                </a:cxn>
              </a:cxnLst>
              <a:rect l="0" t="0" r="r" b="b"/>
              <a:pathLst>
                <a:path w="62" h="65">
                  <a:moveTo>
                    <a:pt x="0" y="0"/>
                  </a:moveTo>
                  <a:lnTo>
                    <a:pt x="33" y="0"/>
                  </a:lnTo>
                  <a:lnTo>
                    <a:pt x="62" y="32"/>
                  </a:lnTo>
                  <a:lnTo>
                    <a:pt x="33" y="65"/>
                  </a:lnTo>
                  <a:lnTo>
                    <a:pt x="0" y="65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0" y="0"/>
                  </a:lnTo>
                  <a:close/>
                  <a:moveTo>
                    <a:pt x="35" y="32"/>
                  </a:moveTo>
                  <a:lnTo>
                    <a:pt x="6" y="64"/>
                  </a:lnTo>
                  <a:lnTo>
                    <a:pt x="4" y="61"/>
                  </a:lnTo>
                  <a:lnTo>
                    <a:pt x="32" y="61"/>
                  </a:lnTo>
                  <a:lnTo>
                    <a:pt x="30" y="62"/>
                  </a:lnTo>
                  <a:lnTo>
                    <a:pt x="57" y="31"/>
                  </a:lnTo>
                  <a:lnTo>
                    <a:pt x="57" y="3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4" y="3"/>
                  </a:lnTo>
                  <a:lnTo>
                    <a:pt x="6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91" name="Picture 46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9" y="2946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2" name="Picture 46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1" y="2958"/>
              <a:ext cx="11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3" name="Picture 46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3" y="2962"/>
              <a:ext cx="11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0417" name="Picture 1" descr="C:\Users\A_Kostrov\Desktop\18815a4d-65cb-45f5-9e40-8769025a17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02" y="149568"/>
            <a:ext cx="8661195" cy="466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4819" name="Picture 3" descr="C:\Users\A_Kostrov\Desktop\ddd0620f-79da-4d46-ac5c-023d50854b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03" y="105193"/>
            <a:ext cx="8748978" cy="477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5538" name="Picture 2" descr="C:\Users\A_Kostrov\Desktop\90279b8d-41af-4ad4-8409-42404c9284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9" y="121515"/>
            <a:ext cx="8544154" cy="464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2467" name="Picture 3" descr="C:\Users\A_Kostrov\Desktop\агитация\Новая\bc99145e-b21c-41fd-ba54-1a5af3056e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907" y="94693"/>
            <a:ext cx="4250132" cy="488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6868" name="Picture 4" descr="C:\Users\A_Kostrov\Desktop\агитация\Новая\1f88c2bf-8186-4412-9e85-4fa34b30c1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21" y="168250"/>
            <a:ext cx="8356075" cy="474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3490" name="Picture 2" descr="C:\Users\A_Kostrov\Desktop\агитация\Новая\da680a7b-f6aa-4d9a-bfef-6f4535f029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" y="190196"/>
            <a:ext cx="8317382" cy="4615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4514" name="Picture 2" descr="C:\Users\A_Kostrov\Desktop\агитация\Новая\b033bb4d-b153-4aa7-80b5-21a89959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96" y="219456"/>
            <a:ext cx="8536838" cy="461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86" y="95098"/>
            <a:ext cx="8668511" cy="4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717" y="118477"/>
          <a:ext cx="8617304" cy="5024675"/>
        </p:xfrm>
        <a:graphic>
          <a:graphicData uri="http://schemas.openxmlformats.org/drawingml/2006/table">
            <a:tbl>
              <a:tblPr/>
              <a:tblGrid>
                <a:gridCol w="741711"/>
                <a:gridCol w="287312"/>
                <a:gridCol w="2062122"/>
                <a:gridCol w="285273"/>
                <a:gridCol w="5240886"/>
              </a:tblGrid>
              <a:tr h="650795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 ЭТАП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ДОКУМЕНТОВ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023">
                <a:tc rowSpan="10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КАНДИДАТ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на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заключение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</a:p>
                    <a:p>
                      <a:pPr algn="l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контракта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1.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Заместитель Главы Администрации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городского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округа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Ответственный специалист администрации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</a:p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городского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округа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3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городского Совета ветеранов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</a:t>
                      </a:r>
                      <a:r>
                        <a:rPr lang="ru-RU" sz="7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ЗАДАЧИ: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1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ОФОРМИТЬ заявление для поступления на военную службу по контракту в ВС РФ (по прилагаемой форме).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ВЫДАТЬ кандидату карту медицинского свидетельствования (по прилагаемой форме).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3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ПОЛУЧИТЬ от кандидата следующие документы и материалы: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паспорта (все страницы с отметками);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военного билета (копии всех страниц с отметками);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анкету (по прилагаемой форме);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автобиографию (по прилагаемой форме);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ИНН, СНИЛС;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рождении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 документов об образовании (с приложением копии оценочной ведомости, 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браке (разводе) 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свидетельств о рождении детей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трудовой книжки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реквизиты и номер счета банковской карты "МИР"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фотографии 3х4 6 шт.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4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ИНФОРМИРОВАТЬ ответственное лицо администрации городского округа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____________________________________________________________________,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.______________________________________________________________________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по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телефону о приеме документов от кандидата документов и его готовности к прохождению медицинского освидетельствования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</a:p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(ФИО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место жительства, место работы, контактный телефон, полнота собранных документов).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5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ИНФОРМИРОВАТЬ военный комиссариат по установленной форме (прилагается)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на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электронную почту и по телефону.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46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7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7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957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095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Затраты времени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час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1104595" y="4842662"/>
            <a:ext cx="7622439" cy="14631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4222" t="5052" r="32859" b="11373"/>
          <a:stretch>
            <a:fillRect/>
          </a:stretch>
        </p:blipFill>
        <p:spPr bwMode="auto">
          <a:xfrm>
            <a:off x="4469690" y="230198"/>
            <a:ext cx="3190808" cy="45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35851" t="17772" r="34903" b="8302"/>
          <a:stretch>
            <a:fillRect/>
          </a:stretch>
        </p:blipFill>
        <p:spPr bwMode="auto">
          <a:xfrm>
            <a:off x="452906" y="181920"/>
            <a:ext cx="3319793" cy="47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8183" y="167456"/>
          <a:ext cx="8179433" cy="4678680"/>
        </p:xfrm>
        <a:graphic>
          <a:graphicData uri="http://schemas.openxmlformats.org/drawingml/2006/table">
            <a:tbl>
              <a:tblPr/>
              <a:tblGrid>
                <a:gridCol w="899887"/>
                <a:gridCol w="210071"/>
                <a:gridCol w="2570045"/>
                <a:gridCol w="208580"/>
                <a:gridCol w="2650493"/>
                <a:gridCol w="1640357"/>
              </a:tblGrid>
              <a:tr h="149233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ЭТАП: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ДОКУМЕНТОВ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9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заключение контракта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СОТРУДНИКИ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AДМИНИСТРАЦИЙ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МУНИЦИПАЛЬНЫХ РАЙОНОВ,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ГОРОДСКИХ И СЕЛЬСКИХ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ПОСЕЛЕНИЙ</a:t>
                      </a:r>
                    </a:p>
                    <a:p>
                      <a:pPr algn="l" fontAlgn="ctr"/>
                      <a:endParaRPr lang="ru-RU" sz="8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муниципального района: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Глава городского/сельского поселения: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тел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Сотрудник администрации городского/сельского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</a:p>
                    <a:p>
                      <a:pPr algn="l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поселения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  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районного/городского Совета ветеранов: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тел.__________________________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;     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 gridSpan="2">
                  <a:txBody>
                    <a:bodyPr/>
                    <a:lstStyle/>
                    <a:p>
                      <a:pPr algn="l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ЗАДАЧИ:  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ОФОРМИТЬ заявление для поступления на военную службу по контракту в ВС РФ (по прилагаемой форме).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ВЫДАТЬ кандидату карту медицинского свидетельствования (по прилагаемой форме).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ПОЛУЧИТЬ от кандидата следующие документы и материалы: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паспорта (все страницы с отметками);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копию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военного билета (копии всех страниц с отметками);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анкету (по прилагаемой форме);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автобиографию (по прилагаемой форме);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ИНН, СНИЛС;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рождении (при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копии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документов об образовании (с приложением копии оценочной ведомости, 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браке (разводе)  (при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свидетельств о рождении детей (при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трудовой книжки (при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реквизиты и номер счета банковской карты "МИР" (при наличии);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-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фотографии 3х4 6 шт.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4.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ИНФОРМИРОВАТЬ заместителя главы Администрации муниципального района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готовности к прохождению медицинского освидетельствования кандидата  (ФИО, место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жительства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место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работы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контактный телефон,  полноте собранных документов).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5.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ИНФОРМИРОВАТЬ военный комиссариат по установленной форме (прилагается) на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электронную почту  и по телефону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10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1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9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254" y="4564684"/>
            <a:ext cx="8225944" cy="3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4" cstate="print"/>
          <a:srcRect l="24490" r="22449"/>
          <a:stretch>
            <a:fillRect/>
          </a:stretch>
        </p:blipFill>
        <p:spPr bwMode="auto">
          <a:xfrm>
            <a:off x="4640809" y="4619105"/>
            <a:ext cx="143332" cy="196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35809" t="19199" r="35416" b="12720"/>
          <a:stretch>
            <a:fillRect/>
          </a:stretch>
        </p:blipFill>
        <p:spPr bwMode="auto">
          <a:xfrm>
            <a:off x="2583287" y="208304"/>
            <a:ext cx="3542502" cy="47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8171" y="174041"/>
          <a:ext cx="8105242" cy="4969459"/>
        </p:xfrm>
        <a:graphic>
          <a:graphicData uri="http://schemas.openxmlformats.org/drawingml/2006/table">
            <a:tbl>
              <a:tblPr/>
              <a:tblGrid>
                <a:gridCol w="8105242"/>
              </a:tblGrid>
              <a:tr h="702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ЭТАП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:. ОРГАНИЗАЦИЯ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ПРОВЕДЕНИЕ МЕДИЦИНСКОГО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ОСВИДЕТЕЛЬСТВОВАНИЯ, ПЕРЕДАЧА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ДОКУМЕНТОВ КАНДИДАТА В ВОЕННЫЙ КОМИССАРИАТ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110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67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</a:t>
                      </a:r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</a:t>
                      </a:r>
                      <a: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лица:</a:t>
                      </a:r>
                      <a:b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городского округа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Главный врач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мед.учреждения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заместитель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главного врача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городского Совета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ветеранов    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тел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военного комиссариата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Заместитель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главы администрации городского округа с главным врачом медицинского учреждения определяют дату и время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мед.освидетельствования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организуют прохождение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медицинского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освидетельствования, сообщают об этом кандидату.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Руководитель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медицинского учреждения передает результаты медицинского освидетельствования в администрацию городского округа.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Должностное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лицо администрации городского округа доставляет документы кандидата  и результаты медицинского освидетельствования в военный комиссариат.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6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396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часа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60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15361444" y="14411326"/>
            <a:ext cx="535782" cy="7667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665683" y="4718304"/>
            <a:ext cx="7827264" cy="7315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4355316" y="4434166"/>
            <a:ext cx="178112" cy="25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58291" y="81911"/>
          <a:ext cx="7293254" cy="4760351"/>
        </p:xfrm>
        <a:graphic>
          <a:graphicData uri="http://schemas.openxmlformats.org/drawingml/2006/table">
            <a:tbl>
              <a:tblPr/>
              <a:tblGrid>
                <a:gridCol w="7293254"/>
              </a:tblGrid>
              <a:tr h="901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ЭТАП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:.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ОТПРАВКА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КАНДИДАТА 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ПУНКТ ОТБОРА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ВОЕННУЮ СЛУЖБУ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87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</a:t>
                      </a:r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</a:t>
                      </a:r>
                      <a: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лица:</a:t>
                      </a:r>
                      <a:br>
                        <a:rPr lang="ru-RU" sz="8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1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городского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округа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тел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2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Ответственный сотрудник пункта отбора на военную службу по контракту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3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военного комиссариата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8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4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Центра социальной защиты населения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______________________,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тел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Ответственные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 определяют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дату 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время явки кандидата на пункт отбора, предупреждают об этом кандидата.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Администрация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(кроме г.Волжского) организует доставку кандидата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 отбора.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Администрация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 после отправки кандидата сообщает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отборе и отправке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кандидата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 социального обслуживания населения для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организации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дальнейшего социального сопровождения его и членов его семьи.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часов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887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18767426" y="14392276"/>
            <a:ext cx="643001" cy="87630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943660" y="4491533"/>
            <a:ext cx="7198157" cy="146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4572367" y="4247694"/>
            <a:ext cx="195025" cy="265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800" name="Picture 8" descr="C:\Users\A_Kostrov\Desktop\e2613cac-9049-4891-a220-9eda380546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82" y="256032"/>
            <a:ext cx="8141817" cy="450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799" name="Picture 7" descr="C:\Users\A_Kostrov\Desktop\0d9e9835-4c14-4d4b-a8c9-ca631c7b3f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41" y="131673"/>
            <a:ext cx="8712403" cy="468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1441" name="Picture 1" descr="C:\Users\A_Kostrov\Desktop\3cdcb084-6355-47ad-8dd9-185997671a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93" y="212141"/>
            <a:ext cx="8536838" cy="460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0417" name="Picture 1" descr="C:\Users\A_Kostrov\Desktop\18815a4d-65cb-45f5-9e40-8769025a17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02" y="149568"/>
            <a:ext cx="8661195" cy="466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4819" name="Picture 3" descr="C:\Users\A_Kostrov\Desktop\ddd0620f-79da-4d46-ac5c-023d50854b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403" y="105193"/>
            <a:ext cx="8748978" cy="477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5538" name="Picture 2" descr="C:\Users\A_Kostrov\Desktop\90279b8d-41af-4ad4-8409-42404c9284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9" y="121515"/>
            <a:ext cx="8544154" cy="464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2467" name="Picture 3" descr="C:\Users\A_Kostrov\Desktop\агитация\Новая\bc99145e-b21c-41fd-ba54-1a5af3056e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907" y="94693"/>
            <a:ext cx="4250132" cy="488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4222" t="5052" r="32859" b="11373"/>
          <a:stretch>
            <a:fillRect/>
          </a:stretch>
        </p:blipFill>
        <p:spPr bwMode="auto">
          <a:xfrm>
            <a:off x="4469690" y="230198"/>
            <a:ext cx="3190808" cy="45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35851" t="17772" r="34903" b="8302"/>
          <a:stretch>
            <a:fillRect/>
          </a:stretch>
        </p:blipFill>
        <p:spPr bwMode="auto">
          <a:xfrm>
            <a:off x="452906" y="181920"/>
            <a:ext cx="3319793" cy="47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6868" name="Picture 4" descr="C:\Users\A_Kostrov\Desktop\агитация\Новая\1f88c2bf-8186-4412-9e85-4fa34b30c1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21" y="168250"/>
            <a:ext cx="8356075" cy="474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3490" name="Picture 2" descr="C:\Users\A_Kostrov\Desktop\агитация\Новая\da680a7b-f6aa-4d9a-bfef-6f4535f029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" y="190196"/>
            <a:ext cx="8317382" cy="4615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4514" name="Picture 2" descr="C:\Users\A_Kostrov\Desktop\агитация\Новая\b033bb4d-b153-4aa7-80b5-21a89959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96" y="219456"/>
            <a:ext cx="8536838" cy="461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10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18767426" y="14392276"/>
            <a:ext cx="643001" cy="876300"/>
          </a:xfrm>
          <a:prstGeom prst="rect">
            <a:avLst/>
          </a:prstGeom>
          <a:noFill/>
        </p:spPr>
      </p:pic>
      <p:pic>
        <p:nvPicPr>
          <p:cNvPr id="13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4601628" y="4042868"/>
            <a:ext cx="195025" cy="265786"/>
          </a:xfrm>
          <a:prstGeom prst="rect">
            <a:avLst/>
          </a:prstGeom>
          <a:noFill/>
        </p:spPr>
      </p:pic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21867" y="181462"/>
          <a:ext cx="8529525" cy="4876174"/>
        </p:xfrm>
        <a:graphic>
          <a:graphicData uri="http://schemas.openxmlformats.org/drawingml/2006/table">
            <a:tbl>
              <a:tblPr/>
              <a:tblGrid>
                <a:gridCol w="492190"/>
                <a:gridCol w="190658"/>
                <a:gridCol w="1440067"/>
                <a:gridCol w="173077"/>
                <a:gridCol w="2406874"/>
                <a:gridCol w="1488747"/>
                <a:gridCol w="174431"/>
                <a:gridCol w="2163481"/>
              </a:tblGrid>
              <a:tr h="4646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действий по отбору на военную службу по контракту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(применительно для многофункциональных центров, центров занятости населения)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454"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 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ДОКУМЕНТОВ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НАПРАВЛЕНИЕ КАНДИДАТА И ДОКУМЕНТОВ ДЛЯ ДАЛЬНЕЙШЕЙ С РАБОТЫ </a:t>
                      </a:r>
                      <a:b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В АДМИНИСТРАЦИЮ ГОРОДСКОГО ОКРУГА, МУНИЦИПАЛЬНОГО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87116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0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</a:t>
                      </a:r>
                      <a:b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заключение контракта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МНОГОФУНКЦИОНАЛЬНЫЙ   </a:t>
                      </a:r>
                    </a:p>
                    <a:p>
                      <a:pPr algn="l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ЦЕНТР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ЦЕНТР ЗАНЯТОСТИ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ctr"/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НАСЕЛЕНИЯ</a:t>
                      </a: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 территории области)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руководитель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МФЦ, ЦЗН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ФИО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специалист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приему и обработке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</a:p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документов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ФИО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тел.__________________________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ЗАДАЧИ: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1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ОФОРМИТЬ заявление для поступления на военную службу по контракту в ВС РФ (по прилагаемой форме).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ВЫДАТЬ кандидату карту медицинского свидетельствования (по прилагаемой форме).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3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ПОЛУЧИТЬ от кандидата следующие документы и материалы: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паспорта (все страницы с отметками);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военного билета (копии всех страниц с отметками);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анкету (по прилагаемой форме);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автобиографию (по прилагаемой форме);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копии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ИНН, СНИЛС;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рождении (при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 документов об образовании (с приложением копии оценочной ведомости, 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браке (разводе)  (при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свидетельств о рождении детей (при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трудовой книжки (при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реквизиты и номер счета банковской карты "МИР" (при наличии);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фотографии 3х4 6 шт.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4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ИНФОРМИРОВАТЬ ответственное лицо администрации района, городского округа, администрации района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г.Волгограда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____________________________________________________________________,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.______________________________________________________________________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по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телефону об обращении кандидата  ФИО, место жительства, место работы, контактный телефон,  полноте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собранных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документов.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5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НАПРАВИТЬ кандидата в Администрацию муниципального района, городского округа, Администрацию района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</a:p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г.Волгограда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завершения оформления документов.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____________________________________________________.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</a:t>
                      </a:r>
                      <a:r>
                        <a:rPr lang="ru-RU" sz="6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</a:t>
                      </a: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</a:t>
                      </a:r>
                      <a:r>
                        <a:rPr lang="ru-RU" sz="6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</a:p>
                    <a:p>
                      <a:pPr algn="l" fontAlgn="t"/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6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Руководитель МФЦ, ЦЗН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тел.__________________________</a:t>
                      </a:r>
                      <a:endParaRPr lang="ru-RU" sz="6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2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муниципального района, городского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округа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733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23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71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Затраты времени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час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часа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flipV="1">
            <a:off x="1881084" y="13906500"/>
            <a:ext cx="12705773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Нашивка 24"/>
          <p:cNvSpPr/>
          <p:nvPr/>
        </p:nvSpPr>
        <p:spPr>
          <a:xfrm>
            <a:off x="1454151" y="10038669"/>
            <a:ext cx="36739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14712726" y="10051370"/>
            <a:ext cx="33677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18184358" y="10067699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5161078" y="10089696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29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834539" y="16117208"/>
            <a:ext cx="724417" cy="1023707"/>
          </a:xfrm>
          <a:prstGeom prst="rect">
            <a:avLst/>
          </a:prstGeom>
          <a:noFill/>
        </p:spPr>
      </p:pic>
      <p:pic>
        <p:nvPicPr>
          <p:cNvPr id="31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17592221" y="16089993"/>
            <a:ext cx="724417" cy="1023707"/>
          </a:xfrm>
          <a:prstGeom prst="rect">
            <a:avLst/>
          </a:prstGeom>
          <a:noFill/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1207008" y="4681728"/>
            <a:ext cx="4988966" cy="731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708038" y="4637837"/>
            <a:ext cx="2143354" cy="146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3755470" y="4441482"/>
            <a:ext cx="178112" cy="254877"/>
          </a:xfrm>
          <a:prstGeom prst="rect">
            <a:avLst/>
          </a:prstGeom>
          <a:noFill/>
        </p:spPr>
      </p:pic>
      <p:pic>
        <p:nvPicPr>
          <p:cNvPr id="40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770295" y="4425631"/>
            <a:ext cx="178112" cy="25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10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18767426" y="14392276"/>
            <a:ext cx="643001" cy="87630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1506931" y="4542739"/>
            <a:ext cx="6634887" cy="219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4601628" y="4042868"/>
            <a:ext cx="195025" cy="265786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881084" y="13906500"/>
            <a:ext cx="12705773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1454151" y="10038669"/>
            <a:ext cx="36739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5161078" y="10089696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17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834539" y="16117208"/>
            <a:ext cx="724417" cy="1023707"/>
          </a:xfrm>
          <a:prstGeom prst="rect">
            <a:avLst/>
          </a:prstGeom>
          <a:noFill/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90042" y="160939"/>
          <a:ext cx="7673642" cy="4802947"/>
        </p:xfrm>
        <a:graphic>
          <a:graphicData uri="http://schemas.openxmlformats.org/drawingml/2006/table">
            <a:tbl>
              <a:tblPr/>
              <a:tblGrid>
                <a:gridCol w="610002"/>
                <a:gridCol w="236292"/>
                <a:gridCol w="1784763"/>
                <a:gridCol w="214507"/>
                <a:gridCol w="2982984"/>
                <a:gridCol w="1845094"/>
              </a:tblGrid>
              <a:tr h="462326"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ЭТАП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:.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ПРИЕМ ДОКУМЕНТОВ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2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</a:t>
                      </a:r>
                      <a:b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заключение контракта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МНОГОФУНКЦИОНАЛЬНЫЙ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ЦЕНТР,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</a:p>
                    <a:p>
                      <a:pPr algn="l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ЦЕНТР 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ЗАНЯТОСТИ НАСЕЛЕНИЯ</a:t>
                      </a:r>
                      <a:b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 территории области)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1. Руководитель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МФЦ, ЦЗН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2. Специалист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 приему и обработке 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документов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7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ЗАДАЧИ: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1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ОФОРМИТЬ заявление для поступления на военную службу по контракту в ВС РФ (по прилагаемой форме).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 ВЫДАТЬ кандидату карту медицинского свидетельствования (по прилагаемой форме).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3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ПОЛУЧИТЬ от кандидата следующие документы и материалы: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паспорта (все страницы с отметками);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военного билета (копии всех страниц с отметками);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анкету (по прилагаемой форме);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автобиографию (по прилагаемой форме);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ИНН, СНИЛС;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рождении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 документов об образовании (с приложением копии оценочной ведомости, 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копию свидетельства о браке (разводе) 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копии свидетельств о рождении детей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копию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трудовой книжки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реквизиты и номер счета банковской карты "МИР" (при наличии);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-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фотографии 3х4 6 шт.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4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ИНФОРМИРОВАТЬ ответственное лицо администрации района, городского округа, администрации района 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г.Волгограда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____________________________________________________________________,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.______________________________________________________________________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по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телефону об обращении кандидата  ФИО, место жительства, место работы, контактный телефон,  полноте собранных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документов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5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НАПРАВИТЬ кандидата в Администрацию муниципального района, городского округа, Администрацию района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г.Волгограда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для завершения оформления документов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9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4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1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Затраты времени кандидата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час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2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1881084" y="13906500"/>
            <a:ext cx="12705773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Нашивка 19"/>
          <p:cNvSpPr/>
          <p:nvPr/>
        </p:nvSpPr>
        <p:spPr>
          <a:xfrm>
            <a:off x="1454151" y="10038669"/>
            <a:ext cx="36739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5161078" y="10089696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22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834539" y="16117208"/>
            <a:ext cx="724417" cy="1023707"/>
          </a:xfrm>
          <a:prstGeom prst="rect">
            <a:avLst/>
          </a:prstGeom>
          <a:noFill/>
        </p:spPr>
      </p:pic>
      <p:pic>
        <p:nvPicPr>
          <p:cNvPr id="23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4590181" y="4621181"/>
            <a:ext cx="231505" cy="3312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34222" t="5052" r="32859" b="11373"/>
          <a:stretch>
            <a:fillRect/>
          </a:stretch>
        </p:blipFill>
        <p:spPr bwMode="auto">
          <a:xfrm>
            <a:off x="4469690" y="230198"/>
            <a:ext cx="3190808" cy="455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35851" t="17772" r="34903" b="8302"/>
          <a:stretch>
            <a:fillRect/>
          </a:stretch>
        </p:blipFill>
        <p:spPr bwMode="auto">
          <a:xfrm>
            <a:off x="452906" y="181920"/>
            <a:ext cx="3319793" cy="472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257259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10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18767426" y="14392276"/>
            <a:ext cx="643001" cy="876300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1872691" y="4140403"/>
            <a:ext cx="4367175" cy="292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881084" y="13906500"/>
            <a:ext cx="12705773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1454151" y="10038669"/>
            <a:ext cx="36739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5161078" y="10089696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17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834539" y="16117208"/>
            <a:ext cx="724417" cy="1023707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1881084" y="13906500"/>
            <a:ext cx="12705773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Нашивка 19"/>
          <p:cNvSpPr/>
          <p:nvPr/>
        </p:nvSpPr>
        <p:spPr>
          <a:xfrm>
            <a:off x="1454151" y="10038669"/>
            <a:ext cx="36739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5161078" y="10089696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22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7834539" y="16117208"/>
            <a:ext cx="724417" cy="1023707"/>
          </a:xfrm>
          <a:prstGeom prst="rect">
            <a:avLst/>
          </a:prstGeom>
          <a:noFill/>
        </p:spPr>
      </p:pic>
      <p:pic>
        <p:nvPicPr>
          <p:cNvPr id="23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4180530" y="3757988"/>
            <a:ext cx="231505" cy="331209"/>
          </a:xfrm>
          <a:prstGeom prst="rect">
            <a:avLst/>
          </a:prstGeom>
          <a:noFill/>
        </p:spPr>
      </p:pic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97357" y="165097"/>
          <a:ext cx="6986016" cy="4523429"/>
        </p:xfrm>
        <a:graphic>
          <a:graphicData uri="http://schemas.openxmlformats.org/drawingml/2006/table">
            <a:tbl>
              <a:tblPr/>
              <a:tblGrid>
                <a:gridCol w="6986016"/>
              </a:tblGrid>
              <a:tr h="1393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ЭТАП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НАПРАВЛЕНИЕ КАНДИДАТА И ДОКУМЕНТОВ ДЛЯ ДАЛЬНЕЙШЕЙ С РАБОТЫ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АДМИНИСТРАЦИЮ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РАЙОНА,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 ОКРУГА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344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1262"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7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</a:t>
                      </a:r>
                      <a:r>
                        <a:rPr lang="ru-RU" sz="7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лица:</a:t>
                      </a:r>
                      <a:b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Руководитель МФЦ, ЦЗН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</a:t>
                      </a:r>
                      <a: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муниципального района, городского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округа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ФИО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_____________________,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9529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529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75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543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6820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часа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75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25" name="Прямая со стрелкой 24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Нашивка 25"/>
          <p:cNvSpPr/>
          <p:nvPr/>
        </p:nvSpPr>
        <p:spPr>
          <a:xfrm>
            <a:off x="18184358" y="10067699"/>
            <a:ext cx="340178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27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4" cstate="print"/>
          <a:srcRect l="37063" t="809" r="33559"/>
          <a:stretch>
            <a:fillRect/>
          </a:stretch>
        </p:blipFill>
        <p:spPr bwMode="auto">
          <a:xfrm>
            <a:off x="17592221" y="16089993"/>
            <a:ext cx="724417" cy="1023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800" name="Picture 8" descr="C:\Users\A_Kostrov\Desktop\e2613cac-9049-4891-a220-9eda380546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82" y="256032"/>
            <a:ext cx="8141817" cy="450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799" name="Picture 7" descr="C:\Users\A_Kostrov\Desktop\0d9e9835-4c14-4d4b-a8c9-ca631c7b3f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41" y="131673"/>
            <a:ext cx="8712403" cy="468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1441" name="Picture 1" descr="C:\Users\A_Kostrov\Desktop\3cdcb084-6355-47ad-8dd9-185997671a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293" y="212141"/>
            <a:ext cx="8536838" cy="460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l="35809" t="19199" r="35416" b="12720"/>
          <a:stretch>
            <a:fillRect/>
          </a:stretch>
        </p:blipFill>
        <p:spPr bwMode="auto">
          <a:xfrm>
            <a:off x="2583287" y="208304"/>
            <a:ext cx="3542502" cy="47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0417" name="Picture 1" descr="C:\Users\A_Kostrov\Desktop\18815a4d-65cb-45f5-9e40-8769025a17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02" y="149568"/>
            <a:ext cx="8661195" cy="4663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2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4819" name="Picture 3" descr="C:\Users\A_Kostrov\Desktop\ddd0620f-79da-4d46-ac5c-023d50854b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03" y="105193"/>
            <a:ext cx="8748978" cy="4775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5538" name="Picture 2" descr="C:\Users\A_Kostrov\Desktop\90279b8d-41af-4ad4-8409-42404c9284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19" y="121515"/>
            <a:ext cx="8544154" cy="4640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2467" name="Picture 3" descr="C:\Users\A_Kostrov\Desktop\агитация\Новая\bc99145e-b21c-41fd-ba54-1a5af3056e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7907" y="94693"/>
            <a:ext cx="4250132" cy="4886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6868" name="Picture 4" descr="C:\Users\A_Kostrov\Desktop\агитация\Новая\1f88c2bf-8186-4412-9e85-4fa34b30c1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21" y="168250"/>
            <a:ext cx="8356075" cy="4740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3490" name="Picture 2" descr="C:\Users\A_Kostrov\Desktop\агитация\Новая\da680a7b-f6aa-4d9a-bfef-6f4535f029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" y="190196"/>
            <a:ext cx="8317382" cy="4615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4514" name="Picture 2" descr="C:\Users\A_Kostrov\Desktop\агитация\Новая\b033bb4d-b153-4aa7-80b5-21a89959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196" y="219456"/>
            <a:ext cx="8536838" cy="4615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Нашивка 4"/>
          <p:cNvSpPr/>
          <p:nvPr/>
        </p:nvSpPr>
        <p:spPr>
          <a:xfrm>
            <a:off x="17779776" y="12794570"/>
            <a:ext cx="33677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6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3" cstate="print"/>
          <a:srcRect l="37063" t="809" r="33559"/>
          <a:stretch>
            <a:fillRect/>
          </a:stretch>
        </p:blipFill>
        <p:spPr bwMode="auto">
          <a:xfrm>
            <a:off x="19897725" y="21586825"/>
            <a:ext cx="724417" cy="1031872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Нашивка 9"/>
          <p:cNvSpPr/>
          <p:nvPr/>
        </p:nvSpPr>
        <p:spPr>
          <a:xfrm>
            <a:off x="17779776" y="12794570"/>
            <a:ext cx="33677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11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3" cstate="print"/>
          <a:srcRect l="37063" t="809" r="33559"/>
          <a:stretch>
            <a:fillRect/>
          </a:stretch>
        </p:blipFill>
        <p:spPr bwMode="auto">
          <a:xfrm>
            <a:off x="19897725" y="21586825"/>
            <a:ext cx="724417" cy="1031872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12064" y="102413"/>
          <a:ext cx="8079795" cy="4396295"/>
        </p:xfrm>
        <a:graphic>
          <a:graphicData uri="http://schemas.openxmlformats.org/drawingml/2006/table">
            <a:tbl>
              <a:tblPr/>
              <a:tblGrid>
                <a:gridCol w="8079795"/>
              </a:tblGrid>
              <a:tr h="418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ЭТАП: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ПРОВЕДЕНИЕ МЕДИЦИНСКОГО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ОСВИДЕТЕЛЬСТВОВАНИЯ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1895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5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</a:t>
                      </a:r>
                      <a:r>
                        <a:rPr lang="ru-RU" sz="9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лица:</a:t>
                      </a:r>
                      <a:br>
                        <a:rPr lang="ru-RU" sz="9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1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муниципального района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ФИО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Главный врач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мед.учреждения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ФИО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заместитель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главного врача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ФИО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3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районного/городского Совета ветеранов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ФИО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тел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___________________________________.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4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Глава городского/сельского поселения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ФИО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__________________________________,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тел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___________________________________.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</a:t>
                      </a:r>
                      <a:r>
                        <a:rPr lang="ru-RU" sz="900" b="0" i="0" u="none" strike="noStrike" spc="-4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Глава </a:t>
                      </a:r>
                      <a:r>
                        <a:rPr lang="ru-RU" sz="900" b="0" i="0" u="none" strike="noStrike" spc="-4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городского/сельского поселения сообщает заместителю главы Администрации муниципального района о поступлении заявления и документов от </a:t>
                      </a:r>
                      <a:r>
                        <a:rPr lang="ru-RU" sz="900" b="0" i="0" u="none" strike="noStrike" spc="-40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кандидата</a:t>
                      </a:r>
                      <a:r>
                        <a:rPr lang="ru-RU" sz="900" b="0" i="0" u="none" strike="noStrike" spc="-40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Заместитель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Администрации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  с главным врачом медицинского учреждения определяют дату и время проведения медицинского 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освидетельствования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кандидата. Заместитель главы Администрации муниципального района сообщает главе городского/сельского поселения о дате и времени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проведения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мед.освидетельствования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кандидата.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Глава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городского/сельского поселения организует доставку кандидата в медицинское учреждение.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Главный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 медицинского учреждения организует проведение медицинского освидетельствования кандидата, по завершению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которого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</a:p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доставляются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Администрацию муниципального района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 стрелкой 13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>
            <a:off x="17779776" y="12794570"/>
            <a:ext cx="336774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16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3" cstate="print"/>
          <a:srcRect l="37063" t="809" r="33559"/>
          <a:stretch>
            <a:fillRect/>
          </a:stretch>
        </p:blipFill>
        <p:spPr bwMode="auto">
          <a:xfrm>
            <a:off x="19897725" y="21586825"/>
            <a:ext cx="724417" cy="1031872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14950282" y="16200438"/>
            <a:ext cx="3254374" cy="39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917" y="4708330"/>
            <a:ext cx="7451465" cy="32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" descr="https://tvmaria.ru/wp-content/uploads/2020/09/chelovek-idushhij-1-e1599920608717.jpg"/>
          <p:cNvPicPr>
            <a:picLocks noChangeAspect="1" noChangeArrowheads="1"/>
          </p:cNvPicPr>
          <p:nvPr/>
        </p:nvPicPr>
        <p:blipFill>
          <a:blip r:embed="rId3" cstate="print"/>
          <a:srcRect l="37063" t="809" r="33559"/>
          <a:stretch>
            <a:fillRect/>
          </a:stretch>
        </p:blipFill>
        <p:spPr bwMode="auto">
          <a:xfrm>
            <a:off x="4507379" y="4706859"/>
            <a:ext cx="175885" cy="2528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2103" y="119123"/>
          <a:ext cx="8599250" cy="4194517"/>
        </p:xfrm>
        <a:graphic>
          <a:graphicData uri="http://schemas.openxmlformats.org/drawingml/2006/table">
            <a:tbl>
              <a:tblPr/>
              <a:tblGrid>
                <a:gridCol w="8599250"/>
              </a:tblGrid>
              <a:tr h="384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100" b="1" i="0" u="sng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ЭТАП: </a:t>
                      </a:r>
                      <a:r>
                        <a:rPr lang="ru-RU" sz="1100" b="1" i="0" u="sng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ОТПРАВКА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КАНДИДАТА 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ПУНКТ ОТБОРА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ВОЕННУЮ СЛУЖБУ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ПО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КОНТРАКТУ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96129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0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                                                                           </a:t>
                      </a:r>
                      <a:r>
                        <a:rPr lang="ru-RU" sz="10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Ответственные лица:</a:t>
                      </a:r>
                      <a:br>
                        <a:rPr lang="ru-RU" sz="10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1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Заместитель главы муниципального района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_____________________________________;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Ответственный сотрудник пункта отбора на военную службу по контракту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_____________________________________,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3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военного комиссариата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тел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.______________________________________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4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Центра социальной защиты населения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_____________________________________;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5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Представитель Облкомтерполитики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ФИО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____________________________________,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тел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_____________________________________.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Заместитель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главы Администрации муниципального района передает все имеющиеся документы в военный комиссариат.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Представитель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военного комиссариата передает документы на пункт отбора.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Ответственное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лицо пункта отбора определяет дату и время явки кандидата на пункт отбора, предупреждают об этом военный комиссариат 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Администрацию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Администрация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доставляет кандидата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пункт отбора.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Администрация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района сообщает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Центр социальной защиты населения об отборе и отправке кандидата для учета и организации дальнейшего  соц.сопровождения его и его семьи.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11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4399407" y="4363820"/>
            <a:ext cx="260376" cy="356350"/>
          </a:xfrm>
          <a:prstGeom prst="rect">
            <a:avLst/>
          </a:prstGeom>
          <a:noFill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390" y="4484218"/>
            <a:ext cx="8449056" cy="41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800" name="Picture 8" descr="C:\Users\A_Kostrov\Desktop\e2613cac-9049-4891-a220-9eda380546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82" y="256032"/>
            <a:ext cx="8141817" cy="4506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33799" name="Picture 7" descr="C:\Users\A_Kostrov\Desktop\0d9e9835-4c14-4d4b-a8c9-ca631c7b3f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41" y="131673"/>
            <a:ext cx="8712403" cy="4681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BE0DABA9-24C3-456A-85BB-82DA5F270AE8}"/>
              </a:ext>
            </a:extLst>
          </p:cNvPr>
          <p:cNvSpPr txBox="1">
            <a:spLocks/>
          </p:cNvSpPr>
          <p:nvPr/>
        </p:nvSpPr>
        <p:spPr>
          <a:xfrm>
            <a:off x="345042" y="261257"/>
            <a:ext cx="8453916" cy="450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7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668037" y="19154775"/>
            <a:ext cx="4278313" cy="47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2209125" y="16192501"/>
            <a:ext cx="3097069" cy="79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Нашивка 6"/>
          <p:cNvSpPr/>
          <p:nvPr/>
        </p:nvSpPr>
        <p:spPr>
          <a:xfrm>
            <a:off x="25267104" y="12772004"/>
            <a:ext cx="336096" cy="4387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pic>
        <p:nvPicPr>
          <p:cNvPr id="8" name="Picture 2" descr="https://avatars.mds.yandex.net/i?id=cfe895ec36cc846741fd36c221db5055a9eae906-8806475-images-thumbs&amp;n=13"/>
          <p:cNvPicPr>
            <a:picLocks noChangeAspect="1" noChangeArrowheads="1"/>
          </p:cNvPicPr>
          <p:nvPr/>
        </p:nvPicPr>
        <p:blipFill>
          <a:blip r:embed="rId3" cstate="print"/>
          <a:srcRect l="24490" r="22449"/>
          <a:stretch>
            <a:fillRect/>
          </a:stretch>
        </p:blipFill>
        <p:spPr bwMode="auto">
          <a:xfrm>
            <a:off x="29273500" y="21469350"/>
            <a:ext cx="825500" cy="1120252"/>
          </a:xfrm>
          <a:prstGeom prst="rect">
            <a:avLst/>
          </a:prstGeom>
          <a:noFill/>
        </p:spPr>
      </p:pic>
      <p:pic>
        <p:nvPicPr>
          <p:cNvPr id="61441" name="Picture 1" descr="C:\Users\A_Kostrov\Desktop\3cdcb084-6355-47ad-8dd9-185997671a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93" y="212141"/>
            <a:ext cx="8536838" cy="4608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463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4459</TotalTime>
  <Words>777</Words>
  <Application>Microsoft Office PowerPoint</Application>
  <PresentationFormat>Экран (16:9)</PresentationFormat>
  <Paragraphs>212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Open Sans</vt:lpstr>
      <vt:lpstr>Calibri</vt:lpstr>
      <vt:lpstr>Times New Roman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Пользователь Windows</dc:creator>
  <cp:lastModifiedBy>Костров Александр Владимирович</cp:lastModifiedBy>
  <cp:revision>248</cp:revision>
  <dcterms:created xsi:type="dcterms:W3CDTF">2022-08-08T11:29:05Z</dcterms:created>
  <dcterms:modified xsi:type="dcterms:W3CDTF">2023-04-04T08:43:36Z</dcterms:modified>
</cp:coreProperties>
</file>